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8" r:id="rId1"/>
  </p:sldMasterIdLst>
  <p:sldIdLst>
    <p:sldId id="257" r:id="rId2"/>
    <p:sldId id="256" r:id="rId3"/>
    <p:sldId id="260" r:id="rId4"/>
    <p:sldId id="258" r:id="rId5"/>
    <p:sldId id="259" r:id="rId6"/>
    <p:sldId id="261" r:id="rId7"/>
    <p:sldId id="276" r:id="rId8"/>
    <p:sldId id="262" r:id="rId9"/>
    <p:sldId id="264" r:id="rId10"/>
    <p:sldId id="265" r:id="rId11"/>
    <p:sldId id="274" r:id="rId12"/>
    <p:sldId id="275" r:id="rId13"/>
    <p:sldId id="269" r:id="rId14"/>
    <p:sldId id="270" r:id="rId15"/>
    <p:sldId id="271" r:id="rId16"/>
    <p:sldId id="272" r:id="rId17"/>
    <p:sldId id="273" r:id="rId18"/>
    <p:sldId id="281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8B57"/>
    <a:srgbClr val="BCBCBC"/>
    <a:srgbClr val="B1B1B1"/>
    <a:srgbClr val="B2B2B2"/>
    <a:srgbClr val="135999"/>
    <a:srgbClr val="294983"/>
    <a:srgbClr val="FFD03B"/>
    <a:srgbClr val="1E04BC"/>
    <a:srgbClr val="CD5C5C"/>
    <a:srgbClr val="FBF1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52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2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כ"ט/שבט/תשפ"ב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23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כ"ט/שבט/תשפ"ב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2211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כ"ט/שבט/תשפ"ב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881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כ"ט/שבט/תשפ"ב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109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כ"ט/שבט/תשפ"ב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591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כ"ט/שבט/תשפ"ב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538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כ"ט/שבט/תשפ"ב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9806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כ"ט/שבט/תשפ"ב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9058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כ"ט/שבט/תשפ"ב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3111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כ"ט/שבט/תשפ"ב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4951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כ"ט/שבט/תשפ"ב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693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65E81-0691-476C-AD25-A066F1CF1029}" type="datetimeFigureOut">
              <a:rPr lang="he-IL" smtClean="0"/>
              <a:t>כ"ט/שבט/תשפ"ב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05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52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42" Type="http://schemas.openxmlformats.org/officeDocument/2006/relationships/image" Target="../media/image5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41" Type="http://schemas.openxmlformats.org/officeDocument/2006/relationships/image" Target="../media/image54.png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4" Type="http://schemas.openxmlformats.org/officeDocument/2006/relationships/image" Target="../media/image57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43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87556" y="1842466"/>
            <a:ext cx="9144000" cy="1298036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r>
              <a:rPr lang="en-GB" sz="8000" b="1" dirty="0" smtClean="0">
                <a:latin typeface="+mn-lt"/>
              </a:rPr>
              <a:t>Data Science Project</a:t>
            </a:r>
            <a:endParaRPr lang="he-IL" sz="8000" b="1" dirty="0">
              <a:latin typeface="+mn-lt"/>
            </a:endParaRPr>
          </a:p>
        </p:txBody>
      </p:sp>
      <p:sp>
        <p:nvSpPr>
          <p:cNvPr id="8" name="כותרת משנה 2"/>
          <p:cNvSpPr>
            <a:spLocks noGrp="1"/>
          </p:cNvSpPr>
          <p:nvPr>
            <p:ph type="subTitle" idx="1"/>
          </p:nvPr>
        </p:nvSpPr>
        <p:spPr>
          <a:xfrm>
            <a:off x="1587556" y="3140501"/>
            <a:ext cx="9144000" cy="3269823"/>
          </a:xfrm>
        </p:spPr>
        <p:txBody>
          <a:bodyPr anchor="ctr">
            <a:normAutofit fontScale="92500"/>
          </a:bodyPr>
          <a:lstStyle/>
          <a:p>
            <a:r>
              <a:rPr lang="en-GB" sz="4000" b="1" dirty="0"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Can we predict the extinction </a:t>
            </a:r>
            <a:r>
              <a:rPr lang="en-GB" sz="4000" b="1" dirty="0" smtClean="0"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of a </a:t>
            </a:r>
            <a:r>
              <a:rPr lang="en-GB" sz="4000" b="1" dirty="0"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species?</a:t>
            </a:r>
          </a:p>
          <a:p>
            <a:endParaRPr lang="en-GB" sz="3200" b="1" dirty="0" smtClean="0">
              <a:solidFill>
                <a:srgbClr val="1359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+mj-ea"/>
              <a:cs typeface="+mj-cs"/>
            </a:endParaRPr>
          </a:p>
          <a:p>
            <a:endParaRPr lang="en-GB" sz="3200" b="1" dirty="0">
              <a:solidFill>
                <a:srgbClr val="1359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+mj-ea"/>
              <a:cs typeface="+mj-cs"/>
            </a:endParaRPr>
          </a:p>
          <a:p>
            <a:pPr rtl="0"/>
            <a:r>
              <a:rPr lang="en-GB" sz="1900" b="1" dirty="0"/>
              <a:t>by</a:t>
            </a:r>
            <a:endParaRPr lang="en-GB" sz="2200" b="1" dirty="0"/>
          </a:p>
          <a:p>
            <a:r>
              <a:rPr lang="en-GB" b="1" dirty="0" smtClean="0"/>
              <a:t>Noy Benbenishty </a:t>
            </a:r>
          </a:p>
          <a:p>
            <a:r>
              <a:rPr lang="en-GB" b="1" dirty="0" smtClean="0"/>
              <a:t> Maor Aichenboim 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083326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98323" y="1117532"/>
            <a:ext cx="8239434" cy="45688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b="1" dirty="0">
                <a:ln>
                  <a:solidFill>
                    <a:sysClr val="windowText" lastClr="000000"/>
                  </a:solidFill>
                </a:ln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Visualization </a:t>
            </a:r>
            <a:r>
              <a:rPr lang="en-US" sz="7200" b="1" dirty="0" smtClean="0">
                <a:ln>
                  <a:solidFill>
                    <a:sysClr val="windowText" lastClr="000000"/>
                  </a:solidFill>
                </a:ln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And</a:t>
            </a:r>
            <a:r>
              <a:rPr lang="en-US" sz="11500" b="1" dirty="0" smtClean="0">
                <a:ln>
                  <a:solidFill>
                    <a:sysClr val="windowText" lastClr="000000"/>
                  </a:solidFill>
                </a:ln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 Analyzation</a:t>
            </a:r>
            <a:endParaRPr lang="he-IL" sz="11500" b="1" dirty="0">
              <a:ln>
                <a:solidFill>
                  <a:sysClr val="windowText" lastClr="000000"/>
                </a:solidFill>
              </a:ln>
              <a:solidFill>
                <a:srgbClr val="1359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  <p:pic>
        <p:nvPicPr>
          <p:cNvPr id="8" name="תמונה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  <a14:imgEffect>
                      <a14:colorTemperature colorTemp="5995"/>
                    </a14:imgEffect>
                    <a14:imgEffect>
                      <a14:saturation sat="8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1814"/>
          <a:stretch/>
        </p:blipFill>
        <p:spPr>
          <a:xfrm>
            <a:off x="7423354" y="2045107"/>
            <a:ext cx="4198374" cy="33429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96190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Getting To Know The </a:t>
            </a:r>
            <a:r>
              <a:rPr lang="en-GB" b="1" dirty="0" smtClean="0"/>
              <a:t>Species</a:t>
            </a:r>
            <a:endParaRPr lang="he-IL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60" y="1389375"/>
            <a:ext cx="3161905" cy="5295488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801" y="1337119"/>
            <a:ext cx="753365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0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Getting To Know The </a:t>
            </a:r>
            <a:r>
              <a:rPr lang="en-GB" b="1" dirty="0" smtClean="0"/>
              <a:t>Species</a:t>
            </a:r>
            <a:endParaRPr lang="he-IL" b="1" dirty="0"/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775" y="1621527"/>
            <a:ext cx="6529171" cy="4680000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527"/>
            <a:ext cx="749387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01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GB" b="1" dirty="0" smtClean="0"/>
              <a:t>Extinct Species Distribution By Threat </a:t>
            </a:r>
            <a:endParaRPr lang="he-IL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458" y="1098000"/>
            <a:ext cx="828878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94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GB" b="1" dirty="0" smtClean="0"/>
              <a:t>Species Distribution By Threat </a:t>
            </a:r>
            <a:endParaRPr lang="he-IL" b="1" dirty="0"/>
          </a:p>
        </p:txBody>
      </p:sp>
      <p:sp>
        <p:nvSpPr>
          <p:cNvPr id="6" name="מציין מיקום תוכן 2"/>
          <p:cNvSpPr>
            <a:spLocks noGrp="1"/>
          </p:cNvSpPr>
          <p:nvPr>
            <p:ph idx="1"/>
          </p:nvPr>
        </p:nvSpPr>
        <p:spPr>
          <a:xfrm>
            <a:off x="7327392" y="2389073"/>
            <a:ext cx="4569640" cy="3067829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As can be seen, the threat of </a:t>
            </a:r>
            <a:r>
              <a:rPr lang="en-US" sz="2400" b="1" dirty="0">
                <a:latin typeface="+mj-lt"/>
                <a:ea typeface="+mj-ea"/>
                <a:cs typeface="+mj-cs"/>
              </a:rPr>
              <a:t>habitat loss</a:t>
            </a:r>
            <a:r>
              <a:rPr lang="en-US" sz="2400" dirty="0">
                <a:latin typeface="+mj-lt"/>
                <a:ea typeface="+mj-ea"/>
                <a:cs typeface="+mj-cs"/>
              </a:rPr>
              <a:t> has a big impact on both extinct and alive species</a:t>
            </a:r>
            <a:r>
              <a:rPr lang="en-GB" sz="2400" dirty="0">
                <a:latin typeface="+mj-lt"/>
                <a:ea typeface="+mj-ea"/>
                <a:cs typeface="+mj-cs"/>
              </a:rPr>
              <a:t>.</a:t>
            </a:r>
          </a:p>
          <a:p>
            <a:pPr marL="0" indent="0" algn="l">
              <a:buNone/>
            </a:pPr>
            <a:endParaRPr lang="en-GB" sz="2400" dirty="0"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lang="en-GB" sz="2400" dirty="0">
                <a:latin typeface="+mj-lt"/>
                <a:ea typeface="+mj-ea"/>
                <a:cs typeface="+mj-cs"/>
              </a:rPr>
              <a:t>Another big influence comes from the </a:t>
            </a:r>
            <a:r>
              <a:rPr lang="en-GB" sz="2400" b="1" dirty="0">
                <a:latin typeface="+mj-lt"/>
                <a:ea typeface="+mj-ea"/>
                <a:cs typeface="+mj-cs"/>
              </a:rPr>
              <a:t>invasive species</a:t>
            </a:r>
            <a:r>
              <a:rPr lang="en-GB" sz="2400" dirty="0">
                <a:latin typeface="+mj-lt"/>
                <a:ea typeface="+mj-ea"/>
                <a:cs typeface="+mj-cs"/>
              </a:rPr>
              <a:t> threat, which the ratio between extinct and alive species is very large </a:t>
            </a:r>
            <a:endParaRPr lang="he-IL" sz="2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" y="1337120"/>
            <a:ext cx="7303008" cy="5331010"/>
          </a:xfrm>
          <a:prstGeom prst="rect">
            <a:avLst/>
          </a:prstGeom>
        </p:spPr>
      </p:pic>
      <p:sp>
        <p:nvSpPr>
          <p:cNvPr id="7" name="מלבן 6"/>
          <p:cNvSpPr/>
          <p:nvPr/>
        </p:nvSpPr>
        <p:spPr>
          <a:xfrm>
            <a:off x="3756991" y="1552575"/>
            <a:ext cx="884583" cy="4949826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 8"/>
          <p:cNvSpPr/>
          <p:nvPr/>
        </p:nvSpPr>
        <p:spPr>
          <a:xfrm>
            <a:off x="2118691" y="4419599"/>
            <a:ext cx="884583" cy="2082801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7737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GB" b="1" dirty="0" smtClean="0"/>
              <a:t>Species Distribution By </a:t>
            </a:r>
            <a:r>
              <a:rPr lang="en-US" b="1" dirty="0" smtClean="0"/>
              <a:t>Number Of</a:t>
            </a:r>
            <a:r>
              <a:rPr lang="en-GB" b="1" dirty="0" smtClean="0"/>
              <a:t> Threat </a:t>
            </a:r>
            <a:endParaRPr lang="he-IL" b="1" dirty="0"/>
          </a:p>
        </p:txBody>
      </p:sp>
      <p:sp>
        <p:nvSpPr>
          <p:cNvPr id="6" name="מציין מיקום תוכן 2"/>
          <p:cNvSpPr>
            <a:spLocks noGrp="1"/>
          </p:cNvSpPr>
          <p:nvPr>
            <p:ph idx="1"/>
          </p:nvPr>
        </p:nvSpPr>
        <p:spPr>
          <a:xfrm>
            <a:off x="7327392" y="2389073"/>
            <a:ext cx="4864608" cy="372349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600" dirty="0">
                <a:latin typeface="+mj-lt"/>
                <a:ea typeface="+mj-ea"/>
                <a:cs typeface="+mj-cs"/>
              </a:rPr>
              <a:t>According to the graph, as the number of threats grows, the amount of living species descends at a bigger pace then the extinct.</a:t>
            </a:r>
          </a:p>
          <a:p>
            <a:pPr marL="0" indent="0" algn="l">
              <a:buNone/>
            </a:pPr>
            <a:endParaRPr lang="en-US" sz="2600" dirty="0"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lang="en-US" sz="2600" dirty="0">
                <a:latin typeface="+mj-lt"/>
                <a:ea typeface="+mj-ea"/>
                <a:cs typeface="+mj-cs"/>
              </a:rPr>
              <a:t>At 5 and above threats we can assume that species cannot survive and are headed for extinction.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 smtClean="0"/>
          </a:p>
          <a:p>
            <a:pPr marL="0" indent="0" algn="l">
              <a:buNone/>
            </a:pPr>
            <a:endParaRPr lang="en-US" dirty="0" smtClean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37120"/>
            <a:ext cx="7398955" cy="5331600"/>
          </a:xfrm>
          <a:prstGeom prst="rect">
            <a:avLst/>
          </a:prstGeom>
        </p:spPr>
      </p:pic>
      <p:cxnSp>
        <p:nvCxnSpPr>
          <p:cNvPr id="10" name="מחבר חץ ישר 9"/>
          <p:cNvCxnSpPr/>
          <p:nvPr/>
        </p:nvCxnSpPr>
        <p:spPr>
          <a:xfrm>
            <a:off x="1918252" y="1729409"/>
            <a:ext cx="4923597" cy="3909391"/>
          </a:xfrm>
          <a:prstGeom prst="straightConnector1">
            <a:avLst/>
          </a:prstGeom>
          <a:ln w="57150">
            <a:solidFill>
              <a:srgbClr val="CD5C5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מחבר חץ ישר 10"/>
          <p:cNvCxnSpPr/>
          <p:nvPr/>
        </p:nvCxnSpPr>
        <p:spPr>
          <a:xfrm>
            <a:off x="1446683" y="1640371"/>
            <a:ext cx="2849867" cy="2236304"/>
          </a:xfrm>
          <a:prstGeom prst="straightConnector1">
            <a:avLst/>
          </a:prstGeom>
          <a:ln w="57150">
            <a:solidFill>
              <a:srgbClr val="2E8B57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מחבר ישר 19"/>
          <p:cNvCxnSpPr/>
          <p:nvPr/>
        </p:nvCxnSpPr>
        <p:spPr>
          <a:xfrm flipV="1">
            <a:off x="4184374" y="3943350"/>
            <a:ext cx="16151" cy="2089702"/>
          </a:xfrm>
          <a:prstGeom prst="line">
            <a:avLst/>
          </a:prstGeom>
          <a:ln w="28575">
            <a:solidFill>
              <a:srgbClr val="2E8B5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מחבר ישר 25"/>
          <p:cNvCxnSpPr/>
          <p:nvPr/>
        </p:nvCxnSpPr>
        <p:spPr>
          <a:xfrm flipV="1">
            <a:off x="6841849" y="5638800"/>
            <a:ext cx="0" cy="518078"/>
          </a:xfrm>
          <a:prstGeom prst="line">
            <a:avLst/>
          </a:prstGeom>
          <a:ln w="28575">
            <a:solidFill>
              <a:srgbClr val="CD5C5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מלבן 39"/>
          <p:cNvSpPr/>
          <p:nvPr/>
        </p:nvSpPr>
        <p:spPr>
          <a:xfrm>
            <a:off x="4778477" y="5456903"/>
            <a:ext cx="766917" cy="986503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09078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GB" b="1" dirty="0" smtClean="0"/>
              <a:t>Extinct Species Distribution By Locations </a:t>
            </a:r>
            <a:endParaRPr lang="he-IL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96" y="1098000"/>
            <a:ext cx="8035903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00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GB" b="1" dirty="0" smtClean="0"/>
              <a:t>Species Distribution By Location</a:t>
            </a:r>
            <a:endParaRPr lang="he-IL" b="1" dirty="0"/>
          </a:p>
        </p:txBody>
      </p:sp>
      <p:sp>
        <p:nvSpPr>
          <p:cNvPr id="6" name="מציין מיקום תוכן 2"/>
          <p:cNvSpPr>
            <a:spLocks noGrp="1"/>
          </p:cNvSpPr>
          <p:nvPr>
            <p:ph idx="1"/>
          </p:nvPr>
        </p:nvSpPr>
        <p:spPr>
          <a:xfrm>
            <a:off x="7398954" y="2338822"/>
            <a:ext cx="4684189" cy="2953989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As can be seen, the largest amount of species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are </a:t>
            </a:r>
            <a:r>
              <a:rPr lang="en-US" sz="2400" dirty="0">
                <a:latin typeface="+mj-lt"/>
                <a:ea typeface="+mj-ea"/>
                <a:cs typeface="+mj-cs"/>
              </a:rPr>
              <a:t>located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in </a:t>
            </a:r>
            <a:r>
              <a:rPr lang="en-US" sz="2400" b="1" dirty="0" smtClean="0">
                <a:latin typeface="+mj-lt"/>
                <a:ea typeface="+mj-ea"/>
                <a:cs typeface="+mj-cs"/>
              </a:rPr>
              <a:t>America,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both in alive status and extinct.</a:t>
            </a:r>
            <a:endParaRPr lang="en-GB" sz="2400" dirty="0" smtClean="0"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lang="en-GB" sz="2400" dirty="0" smtClean="0"/>
              <a:t>Africa's </a:t>
            </a:r>
            <a:r>
              <a:rPr lang="en-GB" sz="2400" dirty="0" smtClean="0">
                <a:latin typeface="+mj-lt"/>
                <a:ea typeface="+mj-ea"/>
                <a:cs typeface="+mj-cs"/>
              </a:rPr>
              <a:t>living/extinct species </a:t>
            </a:r>
            <a:r>
              <a:rPr lang="en-GB" sz="2400" dirty="0" smtClean="0"/>
              <a:t>ratio is larger then most.</a:t>
            </a:r>
            <a:endParaRPr lang="en-GB" sz="2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017"/>
            <a:ext cx="7398955" cy="5331600"/>
          </a:xfrm>
          <a:prstGeom prst="rect">
            <a:avLst/>
          </a:prstGeom>
        </p:spPr>
      </p:pic>
      <p:sp>
        <p:nvSpPr>
          <p:cNvPr id="10" name="מלבן 9"/>
          <p:cNvSpPr/>
          <p:nvPr/>
        </p:nvSpPr>
        <p:spPr>
          <a:xfrm>
            <a:off x="1699591" y="1421295"/>
            <a:ext cx="884583" cy="4869433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מלבן 10"/>
          <p:cNvSpPr/>
          <p:nvPr/>
        </p:nvSpPr>
        <p:spPr>
          <a:xfrm>
            <a:off x="775842" y="2831690"/>
            <a:ext cx="884583" cy="3459038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6456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GB" b="1" dirty="0" smtClean="0"/>
              <a:t>Species Distribution By Birth Rate</a:t>
            </a:r>
            <a:endParaRPr lang="he-IL" b="1" dirty="0"/>
          </a:p>
        </p:txBody>
      </p:sp>
      <p:sp>
        <p:nvSpPr>
          <p:cNvPr id="6" name="מציין מיקום תוכן 2"/>
          <p:cNvSpPr>
            <a:spLocks noGrp="1"/>
          </p:cNvSpPr>
          <p:nvPr>
            <p:ph idx="1"/>
          </p:nvPr>
        </p:nvSpPr>
        <p:spPr>
          <a:xfrm>
            <a:off x="7403950" y="2713405"/>
            <a:ext cx="4542244" cy="2953989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As can be seen,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when the birth rate is </a:t>
            </a:r>
            <a:r>
              <a:rPr lang="en-US" sz="2400" b="1" dirty="0" smtClean="0">
                <a:latin typeface="+mj-lt"/>
                <a:ea typeface="+mj-ea"/>
                <a:cs typeface="+mj-cs"/>
              </a:rPr>
              <a:t>1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its easier for species to get extinct, as it depends of the survival of a single offspring. </a:t>
            </a:r>
            <a:endParaRPr lang="en-US" sz="2400" dirty="0"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endParaRPr lang="en-GB" sz="2400" dirty="0" smtClean="0"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lang="en-GB" sz="2400" dirty="0">
                <a:latin typeface="+mj-lt"/>
                <a:ea typeface="+mj-ea"/>
                <a:cs typeface="+mj-cs"/>
              </a:rPr>
              <a:t>T</a:t>
            </a:r>
            <a:r>
              <a:rPr lang="en-US" sz="2400" dirty="0">
                <a:latin typeface="+mj-lt"/>
                <a:ea typeface="+mj-ea"/>
                <a:cs typeface="+mj-cs"/>
              </a:rPr>
              <a:t>he extinct ratio is still strong with </a:t>
            </a:r>
            <a:r>
              <a:rPr lang="en-US" sz="2400" b="1" dirty="0">
                <a:latin typeface="+mj-lt"/>
                <a:ea typeface="+mj-ea"/>
                <a:cs typeface="+mj-cs"/>
              </a:rPr>
              <a:t>2</a:t>
            </a:r>
            <a:r>
              <a:rPr lang="en-US" sz="2400" dirty="0"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latin typeface="+mj-lt"/>
                <a:ea typeface="+mj-ea"/>
                <a:cs typeface="+mj-cs"/>
              </a:rPr>
              <a:t>offsprings</a:t>
            </a:r>
            <a:r>
              <a:rPr lang="en-US" sz="2400" dirty="0">
                <a:latin typeface="+mj-lt"/>
                <a:ea typeface="+mj-ea"/>
                <a:cs typeface="+mj-cs"/>
              </a:rPr>
              <a:t> and at </a:t>
            </a:r>
            <a:r>
              <a:rPr lang="en-US" sz="2400" b="1" dirty="0">
                <a:latin typeface="+mj-lt"/>
                <a:ea typeface="+mj-ea"/>
                <a:cs typeface="+mj-cs"/>
              </a:rPr>
              <a:t>3</a:t>
            </a:r>
            <a:r>
              <a:rPr lang="en-US" sz="2400" dirty="0">
                <a:latin typeface="+mj-lt"/>
                <a:ea typeface="+mj-ea"/>
                <a:cs typeface="+mj-cs"/>
              </a:rPr>
              <a:t> and above the </a:t>
            </a:r>
            <a:r>
              <a:rPr lang="en-US" sz="2400" b="1" dirty="0">
                <a:latin typeface="+mj-lt"/>
                <a:ea typeface="+mj-ea"/>
                <a:cs typeface="+mj-cs"/>
              </a:rPr>
              <a:t>ratio </a:t>
            </a:r>
            <a:r>
              <a:rPr lang="en-US" sz="2400" dirty="0">
                <a:latin typeface="+mj-lt"/>
                <a:ea typeface="+mj-ea"/>
                <a:cs typeface="+mj-cs"/>
              </a:rPr>
              <a:t>declines to </a:t>
            </a:r>
            <a:r>
              <a:rPr lang="en-US" sz="2400" b="1" dirty="0" smtClean="0">
                <a:latin typeface="+mj-lt"/>
                <a:ea typeface="+mj-ea"/>
                <a:cs typeface="+mj-cs"/>
              </a:rPr>
              <a:t>half and less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. </a:t>
            </a:r>
            <a:endParaRPr lang="en-GB" sz="2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2800"/>
            <a:ext cx="7403950" cy="5335200"/>
          </a:xfrm>
          <a:prstGeom prst="rect">
            <a:avLst/>
          </a:prstGeom>
        </p:spPr>
      </p:pic>
      <p:sp>
        <p:nvSpPr>
          <p:cNvPr id="9" name="מלבן 8"/>
          <p:cNvSpPr/>
          <p:nvPr/>
        </p:nvSpPr>
        <p:spPr>
          <a:xfrm>
            <a:off x="765048" y="1809135"/>
            <a:ext cx="601636" cy="4815981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/>
          <p:cNvSpPr/>
          <p:nvPr/>
        </p:nvSpPr>
        <p:spPr>
          <a:xfrm>
            <a:off x="1366684" y="5166852"/>
            <a:ext cx="511277" cy="1458264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6633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276225" y="1873753"/>
            <a:ext cx="6124575" cy="29622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1" anchor="ctr">
            <a:no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11500" b="1">
                <a:ln>
                  <a:solidFill>
                    <a:sysClr val="windowText" lastClr="000000"/>
                  </a:solidFill>
                </a:ln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Machine Learning</a:t>
            </a:r>
            <a:endParaRPr lang="he-IL" dirty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  <a14:imgEffect>
                      <a14:colorTemperature colorTemp="7600"/>
                    </a14:imgEffect>
                    <a14:imgEffect>
                      <a14:saturation sat="80000"/>
                    </a14:imgEffect>
                    <a14:imgEffect>
                      <a14:brightnessContrast bright="-10000" contras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4154" y="1816914"/>
            <a:ext cx="5525730" cy="30827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88761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קבוצה 9"/>
          <p:cNvGrpSpPr/>
          <p:nvPr/>
        </p:nvGrpSpPr>
        <p:grpSpPr>
          <a:xfrm>
            <a:off x="2595716" y="949718"/>
            <a:ext cx="6597445" cy="4910308"/>
            <a:chOff x="2231923" y="733409"/>
            <a:chExt cx="6713071" cy="5038126"/>
          </a:xfrm>
        </p:grpSpPr>
        <p:pic>
          <p:nvPicPr>
            <p:cNvPr id="5" name="תמונה 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colorTemperature colorTemp="6256"/>
                      </a14:imgEffect>
                      <a14:imgEffect>
                        <a14:saturation sat="7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31923" y="733409"/>
              <a:ext cx="6713071" cy="50381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8" name="כותרת משנה 2"/>
            <p:cNvSpPr txBox="1">
              <a:spLocks/>
            </p:cNvSpPr>
            <p:nvPr/>
          </p:nvSpPr>
          <p:spPr>
            <a:xfrm>
              <a:off x="2231923" y="900485"/>
              <a:ext cx="3588774" cy="719798"/>
            </a:xfrm>
            <a:prstGeom prst="rect">
              <a:avLst/>
            </a:prstGeom>
          </p:spPr>
          <p:txBody>
            <a:bodyPr vert="horz" lIns="91440" tIns="45720" rIns="91440" bIns="45720" rtlCol="1">
              <a:normAutofit/>
            </a:bodyPr>
            <a:lstStyle>
              <a:lvl1pPr marL="0" indent="0" algn="ct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3200" b="1" u="sng" dirty="0" smtClean="0"/>
                <a:t>External Resources</a:t>
              </a:r>
            </a:p>
            <a:p>
              <a:pPr algn="l"/>
              <a:endParaRPr lang="en-GB" sz="1400" dirty="0" smtClean="0"/>
            </a:p>
          </p:txBody>
        </p:sp>
        <p:sp>
          <p:nvSpPr>
            <p:cNvPr id="9" name="כותרת משנה 2"/>
            <p:cNvSpPr txBox="1">
              <a:spLocks/>
            </p:cNvSpPr>
            <p:nvPr/>
          </p:nvSpPr>
          <p:spPr>
            <a:xfrm>
              <a:off x="4731151" y="2582562"/>
              <a:ext cx="3015462" cy="1614534"/>
            </a:xfrm>
            <a:prstGeom prst="rect">
              <a:avLst/>
            </a:prstGeom>
          </p:spPr>
          <p:txBody>
            <a:bodyPr vert="horz" lIns="91440" tIns="45720" rIns="91440" bIns="45720" rtlCol="1">
              <a:normAutofit/>
            </a:bodyPr>
            <a:lstStyle>
              <a:lvl1pPr marL="0" indent="0" algn="ct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800" b="1" dirty="0"/>
                <a:t>Wikipedia </a:t>
              </a:r>
              <a:endParaRPr lang="en-GB" sz="1800" b="1" dirty="0" smtClean="0"/>
            </a:p>
            <a:p>
              <a:pPr algn="l"/>
              <a:r>
                <a:rPr lang="en-GB" sz="1800" b="1" dirty="0" smtClean="0"/>
                <a:t>A-Z Animals  </a:t>
              </a:r>
            </a:p>
            <a:p>
              <a:pPr algn="l"/>
              <a:r>
                <a:rPr lang="en-GB" sz="1800" b="1" dirty="0" smtClean="0"/>
                <a:t>il.brainpop.com – </a:t>
              </a:r>
              <a:r>
                <a:rPr lang="en-US" sz="1600" b="1" cap="all" dirty="0" smtClean="0"/>
                <a:t>Drawings</a:t>
              </a:r>
            </a:p>
            <a:p>
              <a:pPr algn="l"/>
              <a:r>
                <a:rPr lang="en-GB" sz="1600" b="1" dirty="0" smtClean="0"/>
                <a:t>Google Search – </a:t>
              </a:r>
              <a:r>
                <a:rPr lang="en-US" sz="1600" b="1" cap="all" dirty="0" smtClean="0"/>
                <a:t>photos </a:t>
              </a:r>
            </a:p>
            <a:p>
              <a:pPr algn="l"/>
              <a:endParaRPr lang="en-GB" sz="14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668020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תיבת טקסט 7">
            <a:extLst>
              <a:ext uri="{FF2B5EF4-FFF2-40B4-BE49-F238E27FC236}">
                <a16:creationId xmlns="" xmlns:a16="http://schemas.microsoft.com/office/drawing/2014/main" id="{D7FC2884-13EF-431A-93B4-3D7AEEB70E7D}"/>
              </a:ext>
            </a:extLst>
          </p:cNvPr>
          <p:cNvSpPr txBox="1"/>
          <p:nvPr/>
        </p:nvSpPr>
        <p:spPr>
          <a:xfrm>
            <a:off x="232941" y="4593384"/>
            <a:ext cx="11726118" cy="2278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endParaRPr lang="en-US" sz="2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571500" indent="-5715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="" xmlns:a16="http://schemas.microsoft.com/office/drawing/2014/main" id="{7270B6F5-2C47-4CF8-A258-1C856D57AE38}"/>
              </a:ext>
            </a:extLst>
          </p:cNvPr>
          <p:cNvSpPr txBox="1"/>
          <p:nvPr/>
        </p:nvSpPr>
        <p:spPr>
          <a:xfrm>
            <a:off x="1394311" y="1930360"/>
            <a:ext cx="1013892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+mj-lt"/>
                <a:ea typeface="+mj-ea"/>
                <a:cs typeface="+mj-cs"/>
              </a:rPr>
              <a:t>Our label is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“</a:t>
            </a:r>
            <a:r>
              <a:rPr lang="en-US" sz="2400" b="1" dirty="0" err="1" smtClean="0">
                <a:latin typeface="+mj-lt"/>
                <a:ea typeface="+mj-ea"/>
                <a:cs typeface="+mj-cs"/>
              </a:rPr>
              <a:t>IsExtinct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” </a:t>
            </a:r>
            <a:r>
              <a:rPr lang="en-US" sz="2400" dirty="0">
                <a:latin typeface="+mj-lt"/>
                <a:ea typeface="+mj-ea"/>
                <a:cs typeface="+mj-cs"/>
              </a:rPr>
              <a:t>column, because our research question refer to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the prediction of the extinction of species – “Yes” or “No” question.</a:t>
            </a:r>
            <a:endParaRPr lang="en-US" sz="2400" dirty="0">
              <a:latin typeface="+mj-lt"/>
              <a:ea typeface="+mj-ea"/>
              <a:cs typeface="+mj-cs"/>
            </a:endParaRPr>
          </a:p>
          <a:p>
            <a:pPr algn="l"/>
            <a:endParaRPr lang="en-US" sz="2400" dirty="0">
              <a:latin typeface="+mj-lt"/>
              <a:ea typeface="+mj-ea"/>
              <a:cs typeface="+mj-cs"/>
            </a:endParaRPr>
          </a:p>
          <a:p>
            <a:pPr algn="l"/>
            <a:r>
              <a:rPr lang="en-US" sz="2400" dirty="0">
                <a:latin typeface="+mj-lt"/>
                <a:ea typeface="+mj-ea"/>
                <a:cs typeface="+mj-cs"/>
              </a:rPr>
              <a:t>We chose to apply </a:t>
            </a:r>
            <a:r>
              <a:rPr lang="en-US" sz="2800" b="1" dirty="0">
                <a:latin typeface="+mj-lt"/>
                <a:ea typeface="+mj-ea"/>
                <a:cs typeface="+mj-cs"/>
              </a:rPr>
              <a:t>Logistic </a:t>
            </a:r>
            <a:r>
              <a:rPr lang="en-US" sz="2800" b="1" dirty="0" smtClean="0">
                <a:latin typeface="+mj-lt"/>
                <a:ea typeface="+mj-ea"/>
                <a:cs typeface="+mj-cs"/>
              </a:rPr>
              <a:t>Regression </a:t>
            </a:r>
            <a:r>
              <a:rPr lang="en-US" sz="2400" dirty="0">
                <a:latin typeface="+mj-lt"/>
                <a:ea typeface="+mj-ea"/>
                <a:cs typeface="+mj-cs"/>
              </a:rPr>
              <a:t>– Supervised Learning for classification problems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by a category label.</a:t>
            </a:r>
            <a:endParaRPr lang="en-US" sz="2400" dirty="0">
              <a:latin typeface="+mj-lt"/>
              <a:ea typeface="+mj-ea"/>
              <a:cs typeface="+mj-cs"/>
            </a:endParaRPr>
          </a:p>
          <a:p>
            <a:pPr algn="l"/>
            <a:endParaRPr lang="he-IL" sz="2000" dirty="0" smtClean="0">
              <a:latin typeface="+mj-lt"/>
              <a:ea typeface="+mj-ea"/>
              <a:cs typeface="+mj-cs"/>
            </a:endParaRPr>
          </a:p>
          <a:p>
            <a:pPr algn="l"/>
            <a:r>
              <a:rPr lang="en-US" sz="2400" dirty="0" smtClean="0">
                <a:latin typeface="+mj-lt"/>
                <a:ea typeface="+mj-ea"/>
                <a:cs typeface="+mj-cs"/>
              </a:rPr>
              <a:t>After training the model </a:t>
            </a:r>
            <a:r>
              <a:rPr lang="en-US" sz="2400" dirty="0">
                <a:latin typeface="+mj-lt"/>
                <a:ea typeface="+mj-ea"/>
                <a:cs typeface="+mj-cs"/>
              </a:rPr>
              <a:t>we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got an </a:t>
            </a:r>
            <a:r>
              <a:rPr lang="en-US" sz="2400" dirty="0">
                <a:latin typeface="+mj-lt"/>
                <a:ea typeface="+mj-ea"/>
                <a:cs typeface="+mj-cs"/>
              </a:rPr>
              <a:t>accuracy of </a:t>
            </a:r>
            <a:r>
              <a:rPr lang="en-US" sz="2800" b="1" dirty="0" smtClean="0">
                <a:latin typeface="+mj-lt"/>
                <a:ea typeface="+mj-ea"/>
                <a:cs typeface="+mj-cs"/>
              </a:rPr>
              <a:t>92.24%</a:t>
            </a:r>
            <a:r>
              <a:rPr lang="en-US" sz="2400" b="1" dirty="0" smtClean="0">
                <a:latin typeface="+mj-lt"/>
                <a:ea typeface="+mj-ea"/>
                <a:cs typeface="+mj-cs"/>
              </a:rPr>
              <a:t>.</a:t>
            </a:r>
            <a:endParaRPr lang="he-IL" sz="2400" b="1" dirty="0" smtClean="0">
              <a:latin typeface="+mj-lt"/>
              <a:ea typeface="+mj-ea"/>
              <a:cs typeface="+mj-cs"/>
            </a:endParaRPr>
          </a:p>
          <a:p>
            <a:pPr algn="l"/>
            <a:r>
              <a:rPr lang="en-US" sz="2400" dirty="0" smtClean="0">
                <a:latin typeface="+mj-lt"/>
                <a:ea typeface="+mj-ea"/>
                <a:cs typeface="+mj-cs"/>
              </a:rPr>
              <a:t>In attempt to improve our accuracy even more we executed </a:t>
            </a:r>
            <a:r>
              <a:rPr lang="en-US" sz="2400" b="1" dirty="0" smtClean="0"/>
              <a:t>feature engineering, </a:t>
            </a:r>
            <a:r>
              <a:rPr lang="en-US" sz="2400" dirty="0" smtClean="0"/>
              <a:t>where we combined the “Birth Rate” and “Conception Period” columns.  </a:t>
            </a:r>
            <a:endParaRPr lang="en-US" sz="2400" dirty="0">
              <a:latin typeface="+mj-lt"/>
              <a:ea typeface="+mj-ea"/>
              <a:cs typeface="+mj-cs"/>
            </a:endParaRPr>
          </a:p>
          <a:p>
            <a:pPr algn="l"/>
            <a:r>
              <a:rPr lang="en-US" sz="2400" dirty="0">
                <a:latin typeface="+mj-lt"/>
                <a:ea typeface="+mj-ea"/>
                <a:cs typeface="+mj-cs"/>
              </a:rPr>
              <a:t>Our </a:t>
            </a:r>
            <a:r>
              <a:rPr lang="en-US" sz="2400" b="1" dirty="0">
                <a:latin typeface="+mj-lt"/>
                <a:ea typeface="+mj-ea"/>
                <a:cs typeface="+mj-cs"/>
              </a:rPr>
              <a:t>final</a:t>
            </a:r>
            <a:r>
              <a:rPr lang="en-US" sz="2400" dirty="0">
                <a:latin typeface="+mj-lt"/>
                <a:ea typeface="+mj-ea"/>
                <a:cs typeface="+mj-cs"/>
              </a:rPr>
              <a:t> model accuracy is </a:t>
            </a:r>
            <a:r>
              <a:rPr lang="en-US" sz="2800" b="1" dirty="0" smtClean="0">
                <a:latin typeface="+mj-lt"/>
                <a:ea typeface="+mj-ea"/>
                <a:cs typeface="+mj-cs"/>
              </a:rPr>
              <a:t>93.96</a:t>
            </a:r>
            <a:r>
              <a:rPr lang="en-US" sz="2400" b="1" dirty="0" smtClean="0">
                <a:latin typeface="+mj-lt"/>
                <a:ea typeface="+mj-ea"/>
                <a:cs typeface="+mj-cs"/>
              </a:rPr>
              <a:t>%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400" dirty="0">
                <a:latin typeface="+mj-lt"/>
                <a:ea typeface="+mj-ea"/>
                <a:cs typeface="+mj-cs"/>
              </a:rPr>
              <a:t>.</a:t>
            </a:r>
          </a:p>
          <a:p>
            <a:pPr algn="l"/>
            <a:endParaRPr lang="en-US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765048" y="159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/>
              <a:t>Classification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329962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תיבת טקסט 7">
            <a:extLst>
              <a:ext uri="{FF2B5EF4-FFF2-40B4-BE49-F238E27FC236}">
                <a16:creationId xmlns="" xmlns:a16="http://schemas.microsoft.com/office/drawing/2014/main" id="{D7FC2884-13EF-431A-93B4-3D7AEEB70E7D}"/>
              </a:ext>
            </a:extLst>
          </p:cNvPr>
          <p:cNvSpPr txBox="1"/>
          <p:nvPr/>
        </p:nvSpPr>
        <p:spPr>
          <a:xfrm>
            <a:off x="232941" y="4593384"/>
            <a:ext cx="11726118" cy="2278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endParaRPr lang="en-US" sz="2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571500" indent="-5715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="" xmlns:a16="http://schemas.microsoft.com/office/drawing/2014/main" id="{FB6DE5B3-D0C5-48FA-96C6-5876579B5579}"/>
              </a:ext>
            </a:extLst>
          </p:cNvPr>
          <p:cNvSpPr txBox="1"/>
          <p:nvPr/>
        </p:nvSpPr>
        <p:spPr>
          <a:xfrm>
            <a:off x="765048" y="899446"/>
            <a:ext cx="8331327" cy="595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2800" u="sng" dirty="0"/>
              <a:t>Steps</a:t>
            </a:r>
            <a:r>
              <a:rPr lang="en-US" sz="2800" dirty="0" smtClean="0"/>
              <a:t>:</a:t>
            </a:r>
            <a:endParaRPr lang="he-IL" sz="2800" dirty="0" smtClean="0"/>
          </a:p>
          <a:p>
            <a:pPr algn="l" rtl="0"/>
            <a:endParaRPr lang="en-US" sz="800" dirty="0" smtClean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dirty="0" smtClean="0">
                <a:latin typeface="+mj-lt"/>
                <a:ea typeface="+mj-ea"/>
                <a:cs typeface="+mj-cs"/>
              </a:rPr>
              <a:t>1. </a:t>
            </a:r>
            <a:r>
              <a:rPr lang="en-US" sz="2000" u="sng" dirty="0" smtClean="0">
                <a:latin typeface="+mj-lt"/>
                <a:ea typeface="+mj-ea"/>
                <a:cs typeface="+mj-cs"/>
              </a:rPr>
              <a:t>Cleaning the data frame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:</a:t>
            </a:r>
          </a:p>
          <a:p>
            <a:pPr algn="l" rtl="0"/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dirty="0" smtClean="0">
                <a:latin typeface="+mj-lt"/>
                <a:ea typeface="+mj-ea"/>
                <a:cs typeface="+mj-cs"/>
              </a:rPr>
              <a:t>We </a:t>
            </a:r>
            <a:r>
              <a:rPr lang="en-US" sz="2000" dirty="0">
                <a:latin typeface="+mj-lt"/>
                <a:ea typeface="+mj-ea"/>
                <a:cs typeface="+mj-cs"/>
              </a:rPr>
              <a:t>dropped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all string columns from the Data Frame except “Scientific Name” which was converted to be the index column.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dirty="0" smtClean="0">
                <a:latin typeface="+mj-lt"/>
                <a:ea typeface="+mj-ea"/>
                <a:cs typeface="+mj-cs"/>
              </a:rPr>
              <a:t>2. </a:t>
            </a:r>
            <a:r>
              <a:rPr lang="en-US" sz="2000" u="sng" dirty="0" smtClean="0">
                <a:latin typeface="+mj-lt"/>
                <a:ea typeface="+mj-ea"/>
                <a:cs typeface="+mj-cs"/>
              </a:rPr>
              <a:t>Executing the machine </a:t>
            </a:r>
            <a:r>
              <a:rPr lang="en-US" sz="2000" u="sng" dirty="0">
                <a:latin typeface="+mj-lt"/>
                <a:ea typeface="+mj-ea"/>
                <a:cs typeface="+mj-cs"/>
              </a:rPr>
              <a:t>learning process</a:t>
            </a:r>
            <a:r>
              <a:rPr lang="en-US" sz="2000" dirty="0">
                <a:latin typeface="+mj-lt"/>
                <a:ea typeface="+mj-ea"/>
                <a:cs typeface="+mj-cs"/>
              </a:rPr>
              <a:t>: </a:t>
            </a:r>
            <a:endParaRPr lang="en-US" sz="2000" dirty="0" smtClean="0">
              <a:latin typeface="+mj-lt"/>
              <a:ea typeface="+mj-ea"/>
              <a:cs typeface="+mj-cs"/>
            </a:endParaRPr>
          </a:p>
          <a:p>
            <a:pPr algn="l" rtl="0"/>
            <a:endParaRPr lang="en-US" sz="2000" dirty="0" smtClean="0">
              <a:latin typeface="+mj-lt"/>
              <a:ea typeface="+mj-ea"/>
              <a:cs typeface="+mj-cs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Dividing </a:t>
            </a:r>
            <a:r>
              <a:rPr lang="en-US" sz="2000" dirty="0">
                <a:latin typeface="+mj-lt"/>
                <a:ea typeface="+mj-ea"/>
                <a:cs typeface="+mj-cs"/>
              </a:rPr>
              <a:t>our data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frame to </a:t>
            </a:r>
            <a:r>
              <a:rPr lang="en-US" sz="2000" dirty="0">
                <a:latin typeface="+mj-lt"/>
                <a:ea typeface="+mj-ea"/>
                <a:cs typeface="+mj-cs"/>
              </a:rPr>
              <a:t>features and label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(Status of “</a:t>
            </a:r>
            <a:r>
              <a:rPr lang="en-US" sz="2000" dirty="0" err="1" smtClean="0">
                <a:latin typeface="+mj-lt"/>
                <a:ea typeface="+mj-ea"/>
                <a:cs typeface="+mj-cs"/>
              </a:rPr>
              <a:t>IsExtinct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”).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Dividing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the features </a:t>
            </a:r>
            <a:r>
              <a:rPr lang="en-US" sz="2000" dirty="0">
                <a:latin typeface="+mj-lt"/>
                <a:ea typeface="+mj-ea"/>
                <a:cs typeface="+mj-cs"/>
              </a:rPr>
              <a:t>and label to train and test (train = 80%, test = 20%).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Setting the Model Fit </a:t>
            </a:r>
            <a:r>
              <a:rPr lang="en-US" sz="2000" dirty="0">
                <a:latin typeface="+mj-lt"/>
                <a:ea typeface="+mj-ea"/>
                <a:cs typeface="+mj-cs"/>
              </a:rPr>
              <a:t>&amp;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Predict.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Getting the accuracy of the trained model.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dirty="0" smtClean="0">
                <a:latin typeface="+mj-lt"/>
                <a:ea typeface="+mj-ea"/>
                <a:cs typeface="+mj-cs"/>
              </a:rPr>
              <a:t>3. </a:t>
            </a:r>
            <a:r>
              <a:rPr lang="en-US" sz="2000" u="sng" dirty="0" smtClean="0">
                <a:latin typeface="+mj-lt"/>
                <a:ea typeface="+mj-ea"/>
                <a:cs typeface="+mj-cs"/>
              </a:rPr>
              <a:t>Feature Engineering for better accuracy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: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dirty="0" smtClean="0">
                <a:latin typeface="+mj-lt"/>
                <a:ea typeface="+mj-ea"/>
                <a:cs typeface="+mj-cs"/>
              </a:rPr>
              <a:t>We created a </a:t>
            </a:r>
            <a:r>
              <a:rPr lang="en-US" sz="2000" dirty="0">
                <a:latin typeface="+mj-lt"/>
                <a:ea typeface="+mj-ea"/>
                <a:cs typeface="+mj-cs"/>
              </a:rPr>
              <a:t>new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column </a:t>
            </a:r>
            <a:r>
              <a:rPr lang="en-US" sz="2000" dirty="0">
                <a:latin typeface="+mj-lt"/>
                <a:ea typeface="+mj-ea"/>
                <a:cs typeface="+mj-cs"/>
              </a:rPr>
              <a:t>by multiplying </a:t>
            </a:r>
            <a:r>
              <a:rPr lang="en-US" sz="2000" dirty="0"/>
              <a:t>“Birth Rate” and “Conception Period”</a:t>
            </a:r>
          </a:p>
          <a:p>
            <a:pPr algn="l" rtl="0"/>
            <a:r>
              <a:rPr lang="en-US" sz="2000" dirty="0" smtClean="0">
                <a:latin typeface="+mj-lt"/>
                <a:ea typeface="+mj-ea"/>
                <a:cs typeface="+mj-cs"/>
              </a:rPr>
              <a:t>that influence progeny birth directly.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dirty="0">
                <a:latin typeface="+mj-lt"/>
                <a:ea typeface="+mj-ea"/>
                <a:cs typeface="+mj-cs"/>
              </a:rPr>
              <a:t>		</a:t>
            </a:r>
          </a:p>
        </p:txBody>
      </p:sp>
      <p:sp>
        <p:nvSpPr>
          <p:cNvPr id="4" name="כותרת 1"/>
          <p:cNvSpPr txBox="1">
            <a:spLocks/>
          </p:cNvSpPr>
          <p:nvPr/>
        </p:nvSpPr>
        <p:spPr>
          <a:xfrm>
            <a:off x="76504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/>
              <a:t>The Process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771550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3426327" y="768100"/>
            <a:ext cx="5283103" cy="10122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/>
              <a:t>Conclusions</a:t>
            </a:r>
            <a:endParaRPr lang="he-IL" b="1" dirty="0"/>
          </a:p>
        </p:txBody>
      </p:sp>
      <p:sp>
        <p:nvSpPr>
          <p:cNvPr id="167" name="תיבת טקסט 9">
            <a:extLst>
              <a:ext uri="{FF2B5EF4-FFF2-40B4-BE49-F238E27FC236}">
                <a16:creationId xmlns="" xmlns:a16="http://schemas.microsoft.com/office/drawing/2014/main" id="{FB6DE5B3-D0C5-48FA-96C6-5876579B5579}"/>
              </a:ext>
            </a:extLst>
          </p:cNvPr>
          <p:cNvSpPr txBox="1"/>
          <p:nvPr/>
        </p:nvSpPr>
        <p:spPr>
          <a:xfrm>
            <a:off x="1810326" y="2070121"/>
            <a:ext cx="89647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endParaRPr lang="en-US" sz="2000" b="1" dirty="0" smtClean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b="1" dirty="0" smtClean="0">
                <a:latin typeface="+mj-lt"/>
                <a:ea typeface="+mj-ea"/>
                <a:cs typeface="+mj-cs"/>
              </a:rPr>
              <a:t>There are a large number of factors that influence extinction, the biggest impacts we found are the number of threats, which habitat-loss is above all, the species location, breeding factors and more, each with its own strength of influence.</a:t>
            </a:r>
          </a:p>
          <a:p>
            <a:pPr algn="l" rtl="0"/>
            <a:r>
              <a:rPr lang="en-US" sz="2000" b="1" dirty="0" smtClean="0">
                <a:latin typeface="+mj-lt"/>
                <a:ea typeface="+mj-ea"/>
                <a:cs typeface="+mj-cs"/>
              </a:rPr>
              <a:t> </a:t>
            </a:r>
          </a:p>
          <a:p>
            <a:pPr algn="l" rtl="0"/>
            <a:r>
              <a:rPr lang="en-US" sz="2000" b="1" dirty="0" smtClean="0">
                <a:latin typeface="+mj-lt"/>
                <a:ea typeface="+mj-ea"/>
                <a:cs typeface="+mj-cs"/>
              </a:rPr>
              <a:t>While we succeeded in creating a model to predict the extinction of a species, </a:t>
            </a:r>
            <a:r>
              <a:rPr lang="en-US" sz="2000" b="1" dirty="0" smtClean="0"/>
              <a:t>there </a:t>
            </a:r>
            <a:r>
              <a:rPr lang="en-US" sz="2000" b="1" dirty="0"/>
              <a:t>seems to be a </a:t>
            </a:r>
            <a:r>
              <a:rPr lang="en-US" sz="2000" b="1" dirty="0" smtClean="0"/>
              <a:t>big lack of data on them.</a:t>
            </a:r>
            <a:endParaRPr lang="en-US" sz="2000" b="1" dirty="0"/>
          </a:p>
          <a:p>
            <a:pPr algn="l" rtl="0"/>
            <a:r>
              <a:rPr lang="en-US" sz="2000" b="1" dirty="0" smtClean="0">
                <a:latin typeface="+mj-lt"/>
                <a:ea typeface="+mj-ea"/>
                <a:cs typeface="+mj-cs"/>
              </a:rPr>
              <a:t>There are a lot more properties and variables that influence extinction which could improve the model greatly and have it create a more accurate and real-life like results. </a:t>
            </a:r>
          </a:p>
          <a:p>
            <a:pPr algn="ctr" rtl="0"/>
            <a:endParaRPr lang="en-US" sz="2000" b="1" dirty="0" smtClean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smtClean="0">
                <a:latin typeface="+mj-lt"/>
                <a:ea typeface="+mj-ea"/>
                <a:cs typeface="+mj-cs"/>
              </a:rPr>
              <a:t>                                           </a:t>
            </a:r>
            <a:r>
              <a:rPr lang="en-US" sz="2000" b="1" u="sng" dirty="0" smtClean="0">
                <a:latin typeface="+mj-lt"/>
                <a:ea typeface="+mj-ea"/>
                <a:cs typeface="+mj-cs"/>
              </a:rPr>
              <a:t>Species to be Extinct by our model</a:t>
            </a:r>
            <a:r>
              <a:rPr lang="en-US" sz="2000" b="1" dirty="0" smtClean="0">
                <a:latin typeface="+mj-lt"/>
                <a:ea typeface="+mj-ea"/>
                <a:cs typeface="+mj-cs"/>
              </a:rPr>
              <a:t>:</a:t>
            </a:r>
          </a:p>
          <a:p>
            <a:pPr algn="l" rtl="0"/>
            <a:endParaRPr lang="en-US" sz="2000" b="1" dirty="0">
              <a:latin typeface="+mj-lt"/>
              <a:ea typeface="+mj-ea"/>
              <a:cs typeface="+mj-cs"/>
            </a:endParaRPr>
          </a:p>
        </p:txBody>
      </p:sp>
      <p:grpSp>
        <p:nvGrpSpPr>
          <p:cNvPr id="6" name="קבוצה 5"/>
          <p:cNvGrpSpPr/>
          <p:nvPr/>
        </p:nvGrpSpPr>
        <p:grpSpPr>
          <a:xfrm>
            <a:off x="-135890" y="1367500"/>
            <a:ext cx="12407535" cy="4681787"/>
            <a:chOff x="-135890" y="1367500"/>
            <a:chExt cx="12407535" cy="4681787"/>
          </a:xfrm>
        </p:grpSpPr>
        <p:pic>
          <p:nvPicPr>
            <p:cNvPr id="97" name="תמונה 9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078" y="1367500"/>
              <a:ext cx="977143" cy="1008154"/>
            </a:xfrm>
            <a:prstGeom prst="rect">
              <a:avLst/>
            </a:prstGeom>
          </p:spPr>
        </p:pic>
        <p:pic>
          <p:nvPicPr>
            <p:cNvPr id="98" name="תמונה 9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0448" y="1373673"/>
              <a:ext cx="1021195" cy="971909"/>
            </a:xfrm>
            <a:prstGeom prst="rect">
              <a:avLst/>
            </a:prstGeom>
          </p:spPr>
        </p:pic>
        <p:pic>
          <p:nvPicPr>
            <p:cNvPr id="68" name="תמונה 6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64558" y="2173917"/>
              <a:ext cx="1507087" cy="1197053"/>
            </a:xfrm>
            <a:prstGeom prst="rect">
              <a:avLst/>
            </a:prstGeom>
          </p:spPr>
        </p:pic>
        <p:pic>
          <p:nvPicPr>
            <p:cNvPr id="69" name="תמונה 6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19626" y="2184834"/>
              <a:ext cx="802878" cy="1080000"/>
            </a:xfrm>
            <a:prstGeom prst="rect">
              <a:avLst/>
            </a:prstGeom>
          </p:spPr>
        </p:pic>
        <p:pic>
          <p:nvPicPr>
            <p:cNvPr id="70" name="תמונה 6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48635" y="1394858"/>
              <a:ext cx="1000292" cy="892929"/>
            </a:xfrm>
            <a:prstGeom prst="rect">
              <a:avLst/>
            </a:prstGeom>
          </p:spPr>
        </p:pic>
        <p:pic>
          <p:nvPicPr>
            <p:cNvPr id="71" name="תמונה 7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43572" y="2184834"/>
              <a:ext cx="1148571" cy="1069084"/>
            </a:xfrm>
            <a:prstGeom prst="rect">
              <a:avLst/>
            </a:prstGeom>
          </p:spPr>
        </p:pic>
        <p:pic>
          <p:nvPicPr>
            <p:cNvPr id="72" name="תמונה 7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14241" y="1394859"/>
              <a:ext cx="1069960" cy="910332"/>
            </a:xfrm>
            <a:prstGeom prst="rect">
              <a:avLst/>
            </a:prstGeom>
          </p:spPr>
        </p:pic>
        <p:pic>
          <p:nvPicPr>
            <p:cNvPr id="73" name="תמונה 7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69199" y="2184834"/>
              <a:ext cx="1132150" cy="1059700"/>
            </a:xfrm>
            <a:prstGeom prst="rect">
              <a:avLst/>
            </a:prstGeom>
          </p:spPr>
        </p:pic>
        <p:pic>
          <p:nvPicPr>
            <p:cNvPr id="74" name="תמונה 7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35577" y="2184834"/>
              <a:ext cx="2882283" cy="1057332"/>
            </a:xfrm>
            <a:prstGeom prst="rect">
              <a:avLst/>
            </a:prstGeom>
          </p:spPr>
        </p:pic>
        <p:pic>
          <p:nvPicPr>
            <p:cNvPr id="75" name="תמונה 7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20820" y="2215262"/>
              <a:ext cx="969562" cy="978975"/>
            </a:xfrm>
            <a:prstGeom prst="rect">
              <a:avLst/>
            </a:prstGeom>
          </p:spPr>
        </p:pic>
        <p:pic>
          <p:nvPicPr>
            <p:cNvPr id="76" name="תמונה 7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31512" y="2205743"/>
              <a:ext cx="1101429" cy="1080000"/>
            </a:xfrm>
            <a:prstGeom prst="rect">
              <a:avLst/>
            </a:prstGeom>
          </p:spPr>
        </p:pic>
        <p:pic>
          <p:nvPicPr>
            <p:cNvPr id="77" name="תמונה 7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955259" y="2205990"/>
              <a:ext cx="1037314" cy="1089272"/>
            </a:xfrm>
            <a:prstGeom prst="rect">
              <a:avLst/>
            </a:prstGeom>
          </p:spPr>
        </p:pic>
        <p:pic>
          <p:nvPicPr>
            <p:cNvPr id="78" name="תמונה 7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13602" y="2203402"/>
              <a:ext cx="1531793" cy="1080000"/>
            </a:xfrm>
            <a:prstGeom prst="rect">
              <a:avLst/>
            </a:prstGeom>
          </p:spPr>
        </p:pic>
        <p:pic>
          <p:nvPicPr>
            <p:cNvPr id="80" name="תמונה 7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27095" y="2203402"/>
              <a:ext cx="1058571" cy="1080000"/>
            </a:xfrm>
            <a:prstGeom prst="rect">
              <a:avLst/>
            </a:prstGeom>
          </p:spPr>
        </p:pic>
        <p:pic>
          <p:nvPicPr>
            <p:cNvPr id="81" name="תמונה 8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135890" y="2197052"/>
              <a:ext cx="1050000" cy="1080000"/>
            </a:xfrm>
            <a:prstGeom prst="rect">
              <a:avLst/>
            </a:prstGeom>
          </p:spPr>
        </p:pic>
        <p:pic>
          <p:nvPicPr>
            <p:cNvPr id="82" name="תמונה 8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854361" y="3110526"/>
              <a:ext cx="1417284" cy="1080000"/>
            </a:xfrm>
            <a:prstGeom prst="rect">
              <a:avLst/>
            </a:prstGeom>
          </p:spPr>
        </p:pic>
        <p:pic>
          <p:nvPicPr>
            <p:cNvPr id="83" name="תמונה 82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439920" y="3110526"/>
              <a:ext cx="1604940" cy="1080000"/>
            </a:xfrm>
            <a:prstGeom prst="rect">
              <a:avLst/>
            </a:prstGeom>
          </p:spPr>
        </p:pic>
        <p:pic>
          <p:nvPicPr>
            <p:cNvPr id="84" name="תמונה 8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181205" y="3110777"/>
              <a:ext cx="1454343" cy="1050988"/>
            </a:xfrm>
            <a:prstGeom prst="rect">
              <a:avLst/>
            </a:prstGeom>
          </p:spPr>
        </p:pic>
        <p:pic>
          <p:nvPicPr>
            <p:cNvPr id="85" name="תמונה 8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800466" y="3068806"/>
              <a:ext cx="1592032" cy="1080000"/>
            </a:xfrm>
            <a:prstGeom prst="rect">
              <a:avLst/>
            </a:prstGeom>
          </p:spPr>
        </p:pic>
        <p:pic>
          <p:nvPicPr>
            <p:cNvPr id="86" name="תמונה 85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183057" y="3081765"/>
              <a:ext cx="788571" cy="1080000"/>
            </a:xfrm>
            <a:prstGeom prst="rect">
              <a:avLst/>
            </a:prstGeom>
          </p:spPr>
        </p:pic>
        <p:pic>
          <p:nvPicPr>
            <p:cNvPr id="87" name="תמונה 86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743647" y="3050200"/>
              <a:ext cx="1644181" cy="1165531"/>
            </a:xfrm>
            <a:prstGeom prst="rect">
              <a:avLst/>
            </a:prstGeom>
          </p:spPr>
        </p:pic>
        <p:pic>
          <p:nvPicPr>
            <p:cNvPr id="88" name="תמונה 87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355723" y="3063583"/>
              <a:ext cx="1604940" cy="1121781"/>
            </a:xfrm>
            <a:prstGeom prst="rect">
              <a:avLst/>
            </a:prstGeom>
          </p:spPr>
        </p:pic>
        <p:pic>
          <p:nvPicPr>
            <p:cNvPr id="95" name="תמונה 94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-124077" y="4963114"/>
              <a:ext cx="788571" cy="1080000"/>
            </a:xfrm>
            <a:prstGeom prst="rect">
              <a:avLst/>
            </a:prstGeom>
          </p:spPr>
        </p:pic>
        <p:pic>
          <p:nvPicPr>
            <p:cNvPr id="99" name="תמונה 98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465982" y="3993387"/>
              <a:ext cx="1649584" cy="1080000"/>
            </a:xfrm>
            <a:prstGeom prst="rect">
              <a:avLst/>
            </a:prstGeom>
          </p:spPr>
        </p:pic>
        <p:pic>
          <p:nvPicPr>
            <p:cNvPr id="102" name="תמונה 101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5747776" y="4004348"/>
              <a:ext cx="904795" cy="1100837"/>
            </a:xfrm>
            <a:prstGeom prst="rect">
              <a:avLst/>
            </a:prstGeom>
          </p:spPr>
        </p:pic>
        <p:pic>
          <p:nvPicPr>
            <p:cNvPr id="107" name="תמונה 106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0817302" y="4047135"/>
              <a:ext cx="1454343" cy="1080000"/>
            </a:xfrm>
            <a:prstGeom prst="rect">
              <a:avLst/>
            </a:prstGeom>
          </p:spPr>
        </p:pic>
        <p:pic>
          <p:nvPicPr>
            <p:cNvPr id="109" name="תמונה 108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4505249" y="4026913"/>
              <a:ext cx="1454343" cy="1080000"/>
            </a:xfrm>
            <a:prstGeom prst="rect">
              <a:avLst/>
            </a:prstGeom>
          </p:spPr>
        </p:pic>
        <p:pic>
          <p:nvPicPr>
            <p:cNvPr id="111" name="תמונה 110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233327" y="4011134"/>
              <a:ext cx="1475857" cy="1099624"/>
            </a:xfrm>
            <a:prstGeom prst="rect">
              <a:avLst/>
            </a:prstGeom>
          </p:spPr>
        </p:pic>
        <p:pic>
          <p:nvPicPr>
            <p:cNvPr id="114" name="תמונה 113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10777" y="4956941"/>
              <a:ext cx="1824324" cy="1080000"/>
            </a:xfrm>
            <a:prstGeom prst="rect">
              <a:avLst/>
            </a:prstGeom>
          </p:spPr>
        </p:pic>
        <p:pic>
          <p:nvPicPr>
            <p:cNvPr id="117" name="תמונה 116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286551" y="3081765"/>
              <a:ext cx="2290317" cy="1159227"/>
            </a:xfrm>
            <a:prstGeom prst="rect">
              <a:avLst/>
            </a:prstGeom>
          </p:spPr>
        </p:pic>
        <p:pic>
          <p:nvPicPr>
            <p:cNvPr id="118" name="תמונה 117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-135890" y="3130023"/>
              <a:ext cx="1639363" cy="1034449"/>
            </a:xfrm>
            <a:prstGeom prst="rect">
              <a:avLst/>
            </a:prstGeom>
          </p:spPr>
        </p:pic>
        <p:pic>
          <p:nvPicPr>
            <p:cNvPr id="119" name="תמונה 118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9374281" y="4047135"/>
              <a:ext cx="1641320" cy="1080000"/>
            </a:xfrm>
            <a:prstGeom prst="rect">
              <a:avLst/>
            </a:prstGeom>
          </p:spPr>
        </p:pic>
        <p:pic>
          <p:nvPicPr>
            <p:cNvPr id="120" name="תמונה 119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7911286" y="4011134"/>
              <a:ext cx="1665911" cy="1080000"/>
            </a:xfrm>
            <a:prstGeom prst="rect">
              <a:avLst/>
            </a:prstGeom>
          </p:spPr>
        </p:pic>
        <p:pic>
          <p:nvPicPr>
            <p:cNvPr id="121" name="תמונה 120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837434" y="4022758"/>
              <a:ext cx="1604940" cy="1080000"/>
            </a:xfrm>
            <a:prstGeom prst="rect">
              <a:avLst/>
            </a:prstGeom>
          </p:spPr>
        </p:pic>
        <p:pic>
          <p:nvPicPr>
            <p:cNvPr id="122" name="תמונה 121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624188" y="4021752"/>
              <a:ext cx="1415618" cy="1080000"/>
            </a:xfrm>
            <a:prstGeom prst="rect">
              <a:avLst/>
            </a:prstGeom>
          </p:spPr>
        </p:pic>
        <p:pic>
          <p:nvPicPr>
            <p:cNvPr id="123" name="תמונה 122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-116840" y="4022291"/>
              <a:ext cx="930977" cy="1080000"/>
            </a:xfrm>
            <a:prstGeom prst="rect">
              <a:avLst/>
            </a:prstGeom>
          </p:spPr>
        </p:pic>
        <p:pic>
          <p:nvPicPr>
            <p:cNvPr id="124" name="תמונה 123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10906412" y="4956941"/>
              <a:ext cx="1322445" cy="1080000"/>
            </a:xfrm>
            <a:prstGeom prst="rect">
              <a:avLst/>
            </a:prstGeom>
          </p:spPr>
        </p:pic>
        <p:pic>
          <p:nvPicPr>
            <p:cNvPr id="125" name="תמונה 124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9649229" y="4944242"/>
              <a:ext cx="1454343" cy="1080000"/>
            </a:xfrm>
            <a:prstGeom prst="rect">
              <a:avLst/>
            </a:prstGeom>
          </p:spPr>
        </p:pic>
        <p:pic>
          <p:nvPicPr>
            <p:cNvPr id="126" name="תמונה 125"/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8355456" y="4950592"/>
              <a:ext cx="1497371" cy="1080000"/>
            </a:xfrm>
            <a:prstGeom prst="rect">
              <a:avLst/>
            </a:prstGeom>
          </p:spPr>
        </p:pic>
        <p:pic>
          <p:nvPicPr>
            <p:cNvPr id="127" name="תמונה 126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7730011" y="4944242"/>
              <a:ext cx="788571" cy="1080000"/>
            </a:xfrm>
            <a:prstGeom prst="rect">
              <a:avLst/>
            </a:prstGeom>
          </p:spPr>
        </p:pic>
        <p:pic>
          <p:nvPicPr>
            <p:cNvPr id="128" name="תמונה 127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6334636" y="4944242"/>
              <a:ext cx="1604940" cy="1080000"/>
            </a:xfrm>
            <a:prstGeom prst="rect">
              <a:avLst/>
            </a:prstGeom>
          </p:spPr>
        </p:pic>
        <p:pic>
          <p:nvPicPr>
            <p:cNvPr id="129" name="תמונה 128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5019775" y="4956941"/>
              <a:ext cx="1512367" cy="1080000"/>
            </a:xfrm>
            <a:prstGeom prst="rect">
              <a:avLst/>
            </a:prstGeom>
          </p:spPr>
        </p:pic>
        <p:pic>
          <p:nvPicPr>
            <p:cNvPr id="130" name="תמונה 129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3390076" y="4931603"/>
              <a:ext cx="1824324" cy="1105338"/>
            </a:xfrm>
            <a:prstGeom prst="rect">
              <a:avLst/>
            </a:prstGeom>
          </p:spPr>
        </p:pic>
        <p:pic>
          <p:nvPicPr>
            <p:cNvPr id="131" name="תמונה 130"/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2122525" y="4976150"/>
              <a:ext cx="1454343" cy="1073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33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  <a14:imgEffect>
                      <a14:colorTemperature colorTemp="8416"/>
                    </a14:imgEffect>
                    <a14:imgEffect>
                      <a14:saturation sat="80000"/>
                    </a14:imgEffect>
                    <a14:imgEffect>
                      <a14:brightnessContrast bright="-10000" contrast="-23000"/>
                    </a14:imgEffect>
                  </a14:imgLayer>
                </a14:imgProps>
              </a:ext>
            </a:extLst>
          </a:blip>
          <a:srcRect r="877" b="1774"/>
          <a:stretch/>
        </p:blipFill>
        <p:spPr>
          <a:xfrm>
            <a:off x="2374071" y="3913239"/>
            <a:ext cx="7173052" cy="2944761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5" name="כותרת 1"/>
          <p:cNvSpPr txBox="1">
            <a:spLocks/>
          </p:cNvSpPr>
          <p:nvPr/>
        </p:nvSpPr>
        <p:spPr>
          <a:xfrm>
            <a:off x="702797" y="2337036"/>
            <a:ext cx="10515600" cy="13528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b="1" dirty="0">
                <a:ln>
                  <a:solidFill>
                    <a:sysClr val="windowText" lastClr="000000"/>
                  </a:solidFill>
                </a:ln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Data Extraction</a:t>
            </a:r>
            <a:endParaRPr lang="he-IL" sz="11500" b="1" dirty="0">
              <a:ln>
                <a:solidFill>
                  <a:sysClr val="windowText" lastClr="000000"/>
                </a:solidFill>
              </a:ln>
              <a:solidFill>
                <a:srgbClr val="1359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9907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70445" y="-14567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Crawling and Scraping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941895" y="1179888"/>
            <a:ext cx="10917025" cy="5678112"/>
          </a:xfrm>
        </p:spPr>
        <p:txBody>
          <a:bodyPr>
            <a:normAutofit fontScale="92500" lnSpcReduction="10000"/>
          </a:bodyPr>
          <a:lstStyle/>
          <a:p>
            <a:pPr marL="0" indent="0" algn="l" rtl="0">
              <a:buNone/>
            </a:pPr>
            <a:r>
              <a:rPr lang="en-US" b="1" dirty="0" smtClean="0"/>
              <a:t>Wikipedia:</a:t>
            </a:r>
          </a:p>
          <a:p>
            <a:pPr marL="457200" indent="-457200" algn="l" rtl="0">
              <a:buAutoNum type="arabicPeriod"/>
            </a:pPr>
            <a:r>
              <a:rPr lang="en-US" sz="2400" dirty="0" smtClean="0"/>
              <a:t>Extracting specific data of the extinct animals from the main page tables.</a:t>
            </a:r>
          </a:p>
          <a:p>
            <a:pPr marL="457200" indent="-457200" algn="l" rtl="0">
              <a:buAutoNum type="arabicPeriod"/>
            </a:pPr>
            <a:r>
              <a:rPr lang="en-US" sz="2400" dirty="0"/>
              <a:t>E</a:t>
            </a:r>
            <a:r>
              <a:rPr lang="en-US" sz="2400" dirty="0" smtClean="0"/>
              <a:t>xtracting the rest of the animal data from the </a:t>
            </a:r>
            <a:r>
              <a:rPr lang="en-US" sz="2400" dirty="0"/>
              <a:t>animal's </a:t>
            </a:r>
            <a:r>
              <a:rPr lang="en-US" sz="2400" dirty="0" smtClean="0"/>
              <a:t>page link in the same crawl.</a:t>
            </a:r>
          </a:p>
          <a:p>
            <a:pPr marL="457200" indent="-457200" algn="l" rtl="0">
              <a:buAutoNum type="arabicPeriod"/>
            </a:pPr>
            <a:r>
              <a:rPr lang="en-US" sz="2400" dirty="0" smtClean="0"/>
              <a:t>Creating an </a:t>
            </a:r>
            <a:r>
              <a:rPr lang="en-GB" sz="2400" dirty="0" smtClean="0"/>
              <a:t>extinction specific </a:t>
            </a:r>
            <a:r>
              <a:rPr lang="en-US" sz="2400" dirty="0" smtClean="0"/>
              <a:t>Data-frame </a:t>
            </a:r>
            <a:r>
              <a:rPr lang="en-US" sz="2400" dirty="0"/>
              <a:t>and saving it as a csv </a:t>
            </a:r>
            <a:r>
              <a:rPr lang="en-US" sz="2400" dirty="0" smtClean="0"/>
              <a:t>file.</a:t>
            </a:r>
            <a:endParaRPr lang="he-IL" sz="2400" dirty="0" smtClean="0"/>
          </a:p>
          <a:p>
            <a:pPr marL="0" indent="0" algn="l" rtl="0">
              <a:buNone/>
            </a:pPr>
            <a:r>
              <a:rPr lang="he-IL" sz="2400" dirty="0" smtClean="0"/>
              <a:t> </a:t>
            </a:r>
          </a:p>
          <a:p>
            <a:pPr marL="0" indent="0" algn="l" rtl="0">
              <a:buNone/>
            </a:pPr>
            <a:r>
              <a:rPr lang="en-US" b="1" dirty="0" smtClean="0"/>
              <a:t>A-Z Animals:</a:t>
            </a:r>
          </a:p>
          <a:p>
            <a:pPr marL="457200" indent="-457200" algn="l" rtl="0">
              <a:buFont typeface="Arial" panose="020B0604020202020204" pitchFamily="34" charset="0"/>
              <a:buAutoNum type="arabicPeriod"/>
            </a:pPr>
            <a:r>
              <a:rPr lang="en-US" sz="2400" dirty="0" smtClean="0"/>
              <a:t>Extracting all of the animals page links from the main page to a Data-frame</a:t>
            </a:r>
          </a:p>
          <a:p>
            <a:pPr marL="457200" indent="-457200" algn="l" rtl="0">
              <a:buFont typeface="Arial" panose="020B0604020202020204" pitchFamily="34" charset="0"/>
              <a:buAutoNum type="arabicPeriod"/>
            </a:pPr>
            <a:r>
              <a:rPr lang="en-US" sz="2400" dirty="0" smtClean="0"/>
              <a:t>Extracting all of the animals data by link .</a:t>
            </a:r>
          </a:p>
          <a:p>
            <a:pPr marL="457200" indent="-457200" algn="l" rtl="0">
              <a:buFont typeface="Arial" panose="020B0604020202020204" pitchFamily="34" charset="0"/>
              <a:buAutoNum type="arabicPeriod"/>
            </a:pPr>
            <a:r>
              <a:rPr lang="en-US" sz="2400" dirty="0" smtClean="0"/>
              <a:t>Creating a Data-frame and saving it as a csv file.</a:t>
            </a:r>
            <a:r>
              <a:rPr lang="he-IL" sz="2400" dirty="0" smtClean="0"/>
              <a:t> </a:t>
            </a:r>
            <a:endParaRPr lang="en-US" sz="2400" dirty="0" smtClean="0"/>
          </a:p>
          <a:p>
            <a:pPr marL="457200" indent="-457200" algn="l" rtl="0">
              <a:buFont typeface="Arial" panose="020B0604020202020204" pitchFamily="34" charset="0"/>
              <a:buAutoNum type="arabicPeriod"/>
            </a:pPr>
            <a:endParaRPr lang="en-US" sz="2400" dirty="0" smtClean="0"/>
          </a:p>
          <a:p>
            <a:pPr marL="0" indent="0" algn="l" rtl="0">
              <a:lnSpc>
                <a:spcPct val="110000"/>
              </a:lnSpc>
              <a:buNone/>
            </a:pPr>
            <a:r>
              <a:rPr lang="en-US" sz="2400" dirty="0"/>
              <a:t>Both </a:t>
            </a:r>
            <a:r>
              <a:rPr lang="en-US" sz="2400" dirty="0" err="1" smtClean="0"/>
              <a:t>crawlings</a:t>
            </a:r>
            <a:r>
              <a:rPr lang="en-US" sz="2400" dirty="0" smtClean="0"/>
              <a:t> </a:t>
            </a:r>
            <a:r>
              <a:rPr lang="en-US" sz="2400" dirty="0"/>
              <a:t>used the same method of creating a properties and values </a:t>
            </a:r>
            <a:r>
              <a:rPr lang="en-US" sz="2400" dirty="0" smtClean="0"/>
              <a:t>list:</a:t>
            </a:r>
          </a:p>
          <a:p>
            <a:pPr marL="0" indent="0" algn="l" rtl="0">
              <a:lnSpc>
                <a:spcPct val="110000"/>
              </a:lnSpc>
              <a:buNone/>
            </a:pPr>
            <a:r>
              <a:rPr lang="en-US" sz="2400" dirty="0" smtClean="0"/>
              <a:t>At </a:t>
            </a:r>
            <a:r>
              <a:rPr lang="en-US" sz="2400" dirty="0"/>
              <a:t>the end of each iteration we created a specific animal DF from </a:t>
            </a:r>
            <a:r>
              <a:rPr lang="en-US" sz="2400" dirty="0" smtClean="0"/>
              <a:t>the lists </a:t>
            </a:r>
            <a:r>
              <a:rPr lang="en-US" sz="2400" dirty="0"/>
              <a:t>and used append to merge all of them to a single </a:t>
            </a:r>
            <a:r>
              <a:rPr lang="en-US" sz="2400" dirty="0" smtClean="0"/>
              <a:t>DF.</a:t>
            </a:r>
            <a:endParaRPr lang="en-US" sz="2400" dirty="0"/>
          </a:p>
          <a:p>
            <a:pPr marL="0" indent="0" algn="l" rtl="0">
              <a:buNone/>
            </a:pP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55597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56145" y="878545"/>
            <a:ext cx="10515600" cy="5907866"/>
          </a:xfrm>
        </p:spPr>
        <p:txBody>
          <a:bodyPr>
            <a:normAutofit fontScale="77500" lnSpcReduction="20000"/>
          </a:bodyPr>
          <a:lstStyle/>
          <a:p>
            <a:pPr algn="l" rtl="0"/>
            <a:r>
              <a:rPr lang="en-US" sz="2300" b="1" dirty="0"/>
              <a:t>Conservation </a:t>
            </a:r>
            <a:r>
              <a:rPr lang="en-US" sz="2300" b="1" dirty="0" smtClean="0"/>
              <a:t>Status</a:t>
            </a:r>
            <a:r>
              <a:rPr lang="en-US" sz="2300" dirty="0" smtClean="0"/>
              <a:t>: </a:t>
            </a:r>
            <a:r>
              <a:rPr lang="en-US" sz="2400" dirty="0" smtClean="0"/>
              <a:t>		</a:t>
            </a:r>
            <a:r>
              <a:rPr lang="en-US" sz="1700" dirty="0" smtClean="0"/>
              <a:t>Least </a:t>
            </a:r>
            <a:r>
              <a:rPr lang="en-US" sz="1700" dirty="0"/>
              <a:t>Concern to Critically </a:t>
            </a:r>
            <a:r>
              <a:rPr lang="en-US" sz="1700" dirty="0" smtClean="0"/>
              <a:t>Endangered &amp; Extinct </a:t>
            </a:r>
          </a:p>
          <a:p>
            <a:pPr algn="l" rtl="0"/>
            <a:r>
              <a:rPr lang="en-US" sz="2300" b="1" dirty="0" smtClean="0"/>
              <a:t>Phylum</a:t>
            </a:r>
            <a:r>
              <a:rPr lang="en-US" sz="2300" dirty="0" smtClean="0"/>
              <a:t>:	</a:t>
            </a:r>
            <a:r>
              <a:rPr lang="en-US" sz="2400" dirty="0" smtClean="0"/>
              <a:t>		</a:t>
            </a:r>
            <a:r>
              <a:rPr lang="en-US" sz="2000" dirty="0" smtClean="0"/>
              <a:t>8 Unique </a:t>
            </a:r>
            <a:r>
              <a:rPr lang="en-US" sz="2000" dirty="0"/>
              <a:t>Strings</a:t>
            </a:r>
          </a:p>
          <a:p>
            <a:pPr algn="l" rtl="0"/>
            <a:r>
              <a:rPr lang="en-US" sz="2300" b="1" dirty="0" smtClean="0"/>
              <a:t>Class</a:t>
            </a:r>
            <a:r>
              <a:rPr lang="en-US" sz="2300" dirty="0" smtClean="0"/>
              <a:t>:</a:t>
            </a:r>
            <a:r>
              <a:rPr lang="en-US" sz="2400" dirty="0" smtClean="0"/>
              <a:t>				</a:t>
            </a:r>
            <a:r>
              <a:rPr lang="en-US" sz="2000" dirty="0" smtClean="0"/>
              <a:t>21 Unique </a:t>
            </a:r>
            <a:r>
              <a:rPr lang="en-US" sz="2000" dirty="0"/>
              <a:t>Strings</a:t>
            </a:r>
            <a:endParaRPr lang="en-US" sz="2000" dirty="0" smtClean="0"/>
          </a:p>
          <a:p>
            <a:pPr algn="l" rtl="0"/>
            <a:r>
              <a:rPr lang="en-US" sz="2300" b="1" dirty="0" smtClean="0"/>
              <a:t>Order</a:t>
            </a:r>
            <a:r>
              <a:rPr lang="en-US" sz="2300" dirty="0" smtClean="0"/>
              <a:t>:	</a:t>
            </a:r>
            <a:r>
              <a:rPr lang="en-US" sz="2400" dirty="0" smtClean="0"/>
              <a:t>			</a:t>
            </a:r>
            <a:r>
              <a:rPr lang="en-US" sz="2000" dirty="0" smtClean="0"/>
              <a:t>159 Unique </a:t>
            </a:r>
            <a:r>
              <a:rPr lang="en-US" sz="2000" dirty="0"/>
              <a:t>Strings</a:t>
            </a:r>
            <a:endParaRPr lang="en-US" sz="2000" dirty="0" smtClean="0"/>
          </a:p>
          <a:p>
            <a:pPr algn="l" rtl="0"/>
            <a:r>
              <a:rPr lang="en-US" sz="2300" b="1" dirty="0" smtClean="0"/>
              <a:t>Family</a:t>
            </a:r>
            <a:r>
              <a:rPr lang="en-US" sz="2300" dirty="0" smtClean="0"/>
              <a:t>:	</a:t>
            </a:r>
            <a:r>
              <a:rPr lang="en-US" sz="2400" dirty="0" smtClean="0"/>
              <a:t>			</a:t>
            </a:r>
            <a:r>
              <a:rPr lang="en-US" sz="2000" dirty="0" smtClean="0"/>
              <a:t>360 Unique </a:t>
            </a:r>
            <a:r>
              <a:rPr lang="en-US" sz="2000" dirty="0"/>
              <a:t>Strings</a:t>
            </a:r>
            <a:endParaRPr lang="en-US" sz="2000" dirty="0" smtClean="0"/>
          </a:p>
          <a:p>
            <a:pPr algn="l" rtl="0"/>
            <a:r>
              <a:rPr lang="en-US" sz="2300" b="1" dirty="0" smtClean="0"/>
              <a:t>Scientific</a:t>
            </a:r>
            <a:r>
              <a:rPr lang="en-US" sz="2300" dirty="0" smtClean="0"/>
              <a:t> </a:t>
            </a:r>
            <a:r>
              <a:rPr lang="en-US" sz="2300" b="1" dirty="0" smtClean="0"/>
              <a:t>Name</a:t>
            </a:r>
            <a:r>
              <a:rPr lang="en-US" sz="2300" dirty="0" smtClean="0"/>
              <a:t>:</a:t>
            </a:r>
            <a:r>
              <a:rPr lang="en-US" sz="2400" dirty="0" smtClean="0"/>
              <a:t>		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/>
              <a:t>Other</a:t>
            </a:r>
            <a:r>
              <a:rPr lang="en-US" sz="2300" dirty="0"/>
              <a:t> </a:t>
            </a:r>
            <a:r>
              <a:rPr lang="en-US" sz="2300" b="1" dirty="0"/>
              <a:t>Name(s</a:t>
            </a:r>
            <a:r>
              <a:rPr lang="en-US" sz="2300" dirty="0" smtClean="0"/>
              <a:t>):</a:t>
            </a:r>
            <a:r>
              <a:rPr lang="en-US" sz="2400" dirty="0" smtClean="0"/>
              <a:t>		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 smtClean="0"/>
              <a:t>Diet</a:t>
            </a:r>
            <a:r>
              <a:rPr lang="en-US" sz="2300" dirty="0" smtClean="0"/>
              <a:t>:	</a:t>
            </a: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000" dirty="0" smtClean="0"/>
              <a:t>Omnivore, Herbivore, </a:t>
            </a:r>
            <a:r>
              <a:rPr lang="en-US" sz="2000" dirty="0"/>
              <a:t>Carnivore</a:t>
            </a:r>
            <a:endParaRPr lang="en-US" sz="2000" dirty="0" smtClean="0"/>
          </a:p>
          <a:p>
            <a:pPr algn="l" rtl="0"/>
            <a:r>
              <a:rPr lang="en-US" sz="2300" b="1" dirty="0" smtClean="0"/>
              <a:t>Common</a:t>
            </a:r>
            <a:r>
              <a:rPr lang="en-US" sz="2300" dirty="0" smtClean="0"/>
              <a:t> </a:t>
            </a:r>
            <a:r>
              <a:rPr lang="en-US" sz="2300" b="1" dirty="0" smtClean="0"/>
              <a:t>Name</a:t>
            </a:r>
            <a:r>
              <a:rPr lang="he-IL" sz="2600" dirty="0" smtClean="0"/>
              <a:t>:</a:t>
            </a:r>
            <a:r>
              <a:rPr lang="en-US" sz="2600" dirty="0"/>
              <a:t>	</a:t>
            </a:r>
            <a:r>
              <a:rPr lang="en-US" sz="2400" dirty="0" smtClean="0"/>
              <a:t>	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 smtClean="0"/>
              <a:t>Color</a:t>
            </a:r>
            <a:r>
              <a:rPr lang="en-US" sz="2300" dirty="0" smtClean="0"/>
              <a:t>:		</a:t>
            </a:r>
            <a:r>
              <a:rPr lang="en-US" sz="2400" dirty="0" smtClean="0"/>
              <a:t>		</a:t>
            </a:r>
            <a:r>
              <a:rPr lang="en-US" sz="2000" dirty="0" smtClean="0"/>
              <a:t>562 Unique </a:t>
            </a:r>
            <a:r>
              <a:rPr lang="en-US" sz="2000" dirty="0"/>
              <a:t>Strings (combinations</a:t>
            </a:r>
            <a:r>
              <a:rPr lang="en-US" sz="2000" dirty="0" smtClean="0"/>
              <a:t>)</a:t>
            </a:r>
          </a:p>
          <a:p>
            <a:pPr algn="l" rtl="0"/>
            <a:r>
              <a:rPr lang="en-US" sz="2300" b="1" dirty="0"/>
              <a:t>Skin</a:t>
            </a:r>
            <a:r>
              <a:rPr lang="en-US" sz="2300" dirty="0"/>
              <a:t> </a:t>
            </a:r>
            <a:r>
              <a:rPr lang="en-US" sz="2300" b="1" dirty="0" smtClean="0"/>
              <a:t>Type</a:t>
            </a:r>
            <a:r>
              <a:rPr lang="en-US" sz="2300" dirty="0" smtClean="0"/>
              <a:t>:</a:t>
            </a:r>
            <a:r>
              <a:rPr lang="en-US" sz="2400" dirty="0" smtClean="0"/>
              <a:t>			</a:t>
            </a:r>
            <a:r>
              <a:rPr lang="en-US" sz="2000" dirty="0" smtClean="0"/>
              <a:t>8 Unique </a:t>
            </a:r>
            <a:r>
              <a:rPr lang="en-US" sz="2000" dirty="0"/>
              <a:t>Strings</a:t>
            </a:r>
            <a:endParaRPr lang="en-US" sz="2000" dirty="0" smtClean="0"/>
          </a:p>
          <a:p>
            <a:pPr algn="l" rtl="0"/>
            <a:r>
              <a:rPr lang="en-US" sz="2300" b="1" dirty="0" smtClean="0"/>
              <a:t>Lifespan</a:t>
            </a:r>
            <a:r>
              <a:rPr lang="en-US" sz="2300" dirty="0" smtClean="0"/>
              <a:t>:</a:t>
            </a: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 smtClean="0"/>
              <a:t>Type</a:t>
            </a:r>
            <a:r>
              <a:rPr lang="en-US" sz="2300" dirty="0" smtClean="0"/>
              <a:t>:	</a:t>
            </a:r>
            <a:r>
              <a:rPr lang="en-US" sz="2400" dirty="0" smtClean="0"/>
              <a:t>			</a:t>
            </a:r>
            <a:r>
              <a:rPr lang="en-US" sz="2000" dirty="0" smtClean="0"/>
              <a:t>101 Unique Strings.</a:t>
            </a:r>
          </a:p>
          <a:p>
            <a:pPr algn="l" rtl="0"/>
            <a:r>
              <a:rPr lang="en-US" sz="2300" b="1" dirty="0" smtClean="0"/>
              <a:t>Predators</a:t>
            </a: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 smtClean="0"/>
              <a:t>Conception</a:t>
            </a:r>
            <a:r>
              <a:rPr lang="en-US" sz="2300" dirty="0" smtClean="0"/>
              <a:t> </a:t>
            </a:r>
            <a:r>
              <a:rPr lang="en-US" sz="2300" b="1" dirty="0" smtClean="0"/>
              <a:t>Period</a:t>
            </a:r>
            <a:r>
              <a:rPr lang="en-US" sz="2300" dirty="0" smtClean="0"/>
              <a:t>:</a:t>
            </a:r>
            <a:r>
              <a:rPr lang="en-US" sz="2400" dirty="0" smtClean="0"/>
              <a:t>	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 smtClean="0"/>
              <a:t>Locations</a:t>
            </a:r>
            <a:r>
              <a:rPr lang="en-US" sz="2300" dirty="0" smtClean="0"/>
              <a:t>:</a:t>
            </a:r>
            <a:r>
              <a:rPr lang="en-US" sz="2400" dirty="0" smtClean="0"/>
              <a:t>		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 smtClean="0"/>
              <a:t>Threats</a:t>
            </a:r>
            <a:r>
              <a:rPr lang="en-US" sz="2300" dirty="0" smtClean="0"/>
              <a:t>:	</a:t>
            </a:r>
            <a:r>
              <a:rPr lang="en-US" sz="1600" dirty="0" smtClean="0"/>
              <a:t>	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/>
              <a:t>Birth</a:t>
            </a:r>
            <a:r>
              <a:rPr lang="en-US" sz="2300" dirty="0"/>
              <a:t> </a:t>
            </a:r>
            <a:r>
              <a:rPr lang="en-US" sz="2300" b="1" dirty="0" smtClean="0"/>
              <a:t>rate:</a:t>
            </a:r>
            <a:r>
              <a:rPr lang="en-US" sz="2300" dirty="0" smtClean="0"/>
              <a:t>	</a:t>
            </a:r>
            <a:r>
              <a:rPr lang="en-US" sz="1600" dirty="0" smtClean="0"/>
              <a:t>		</a:t>
            </a:r>
            <a:r>
              <a:rPr lang="en-US" sz="2000" dirty="0" smtClean="0"/>
              <a:t>Strings</a:t>
            </a:r>
            <a:endParaRPr lang="he-IL" sz="2000" dirty="0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656145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The Merged Data Frame</a:t>
            </a:r>
          </a:p>
          <a:p>
            <a:r>
              <a:rPr lang="en-US" sz="1400" b="1" dirty="0" smtClean="0"/>
              <a:t>[1739 Spices in total, 617 Extinct]</a:t>
            </a:r>
          </a:p>
          <a:p>
            <a:r>
              <a:rPr lang="en-US" sz="1400" b="1" dirty="0" smtClean="0"/>
              <a:t>(showing the relevant properties only)</a:t>
            </a:r>
          </a:p>
        </p:txBody>
      </p:sp>
    </p:spTree>
    <p:extLst>
      <p:ext uri="{BB962C8B-B14F-4D97-AF65-F5344CB8AC3E}">
        <p14:creationId xmlns:p14="http://schemas.microsoft.com/office/powerpoint/2010/main" val="2229978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654727" y="2423231"/>
            <a:ext cx="10515600" cy="13528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1" anchor="ctr">
            <a:no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11500" b="1">
                <a:ln>
                  <a:solidFill>
                    <a:sysClr val="windowText" lastClr="000000"/>
                  </a:solidFill>
                </a:ln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Data Handling</a:t>
            </a:r>
            <a:endParaRPr lang="he-IL" dirty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  <a14:imgEffect>
                      <a14:colorTemperature colorTemp="5988"/>
                    </a14:imgEffect>
                    <a14:imgEffect>
                      <a14:saturation sat="90000"/>
                    </a14:imgEffect>
                    <a14:imgEffect>
                      <a14:brightnessContrast bright="-9000" contrast="11000"/>
                    </a14:imgEffect>
                  </a14:imgLayer>
                </a14:imgProps>
              </a:ext>
            </a:extLst>
          </a:blip>
          <a:srcRect r="923"/>
          <a:stretch/>
        </p:blipFill>
        <p:spPr>
          <a:xfrm>
            <a:off x="2636772" y="3893574"/>
            <a:ext cx="6216600" cy="2681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02038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56145" y="881310"/>
            <a:ext cx="10515600" cy="5907866"/>
          </a:xfrm>
        </p:spPr>
        <p:txBody>
          <a:bodyPr>
            <a:normAutofit fontScale="77500" lnSpcReduction="20000"/>
          </a:bodyPr>
          <a:lstStyle/>
          <a:p>
            <a:pPr algn="l" rtl="0"/>
            <a:r>
              <a:rPr lang="en-US" sz="2300" b="1" dirty="0"/>
              <a:t>Conservation </a:t>
            </a:r>
            <a:r>
              <a:rPr lang="en-US" sz="2300" b="1" dirty="0" smtClean="0"/>
              <a:t>Status</a:t>
            </a:r>
            <a:r>
              <a:rPr lang="en-US" sz="2300" dirty="0" smtClean="0"/>
              <a:t>: </a:t>
            </a:r>
            <a:r>
              <a:rPr lang="en-US" sz="2400" dirty="0" smtClean="0"/>
              <a:t>		</a:t>
            </a:r>
            <a:r>
              <a:rPr lang="en-US" sz="1700" dirty="0" smtClean="0"/>
              <a:t>Least Concern to Critically Endangered &amp; Extinct          </a:t>
            </a:r>
            <a:r>
              <a:rPr lang="en-US" sz="2100" b="1" dirty="0" smtClean="0">
                <a:solidFill>
                  <a:srgbClr val="2E8B57"/>
                </a:solidFill>
              </a:rPr>
              <a:t>No Change</a:t>
            </a:r>
            <a:endParaRPr lang="en-US" sz="2100" b="1" dirty="0">
              <a:solidFill>
                <a:srgbClr val="2E8B57"/>
              </a:solidFill>
            </a:endParaRPr>
          </a:p>
          <a:p>
            <a:pPr algn="l" rtl="0"/>
            <a:r>
              <a:rPr lang="en-US" sz="2300" b="1" dirty="0" smtClean="0"/>
              <a:t>Phylum</a:t>
            </a:r>
            <a:r>
              <a:rPr lang="en-US" sz="2300" dirty="0" smtClean="0"/>
              <a:t>:	</a:t>
            </a:r>
            <a:r>
              <a:rPr lang="en-US" sz="2400" dirty="0" smtClean="0"/>
              <a:t>		</a:t>
            </a:r>
            <a:r>
              <a:rPr lang="en-US" sz="2000" dirty="0" smtClean="0"/>
              <a:t>8 Unique Strings                           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 smtClean="0"/>
              <a:t>Class</a:t>
            </a:r>
            <a:r>
              <a:rPr lang="en-US" sz="2300" dirty="0" smtClean="0"/>
              <a:t>:</a:t>
            </a:r>
            <a:r>
              <a:rPr lang="en-US" sz="2400" dirty="0" smtClean="0"/>
              <a:t>				</a:t>
            </a:r>
            <a:r>
              <a:rPr lang="en-US" sz="2000" dirty="0" smtClean="0"/>
              <a:t>21 Unique Strings                         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 smtClean="0"/>
              <a:t>Order</a:t>
            </a:r>
            <a:r>
              <a:rPr lang="en-US" sz="2300" dirty="0" smtClean="0"/>
              <a:t>:	</a:t>
            </a:r>
            <a:r>
              <a:rPr lang="en-US" sz="2400" dirty="0" smtClean="0"/>
              <a:t>			</a:t>
            </a:r>
            <a:r>
              <a:rPr lang="en-US" sz="2000" dirty="0" smtClean="0"/>
              <a:t>159 Unique Strings                       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 </a:t>
            </a:r>
          </a:p>
          <a:p>
            <a:pPr algn="l" rtl="0"/>
            <a:r>
              <a:rPr lang="en-US" sz="2300" b="1" dirty="0" smtClean="0"/>
              <a:t>Family</a:t>
            </a:r>
            <a:r>
              <a:rPr lang="en-US" sz="2300" dirty="0" smtClean="0"/>
              <a:t>:	</a:t>
            </a:r>
            <a:r>
              <a:rPr lang="en-US" sz="2400" dirty="0" smtClean="0"/>
              <a:t>			</a:t>
            </a:r>
            <a:r>
              <a:rPr lang="en-US" sz="2000" dirty="0" smtClean="0"/>
              <a:t>360 Unique Strings                       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 smtClean="0"/>
              <a:t>Scientific</a:t>
            </a:r>
            <a:r>
              <a:rPr lang="en-US" sz="2300" dirty="0" smtClean="0"/>
              <a:t> </a:t>
            </a:r>
            <a:r>
              <a:rPr lang="en-US" sz="2300" b="1" dirty="0" smtClean="0"/>
              <a:t>Name</a:t>
            </a:r>
            <a:r>
              <a:rPr lang="en-US" sz="2300" dirty="0" smtClean="0"/>
              <a:t>:</a:t>
            </a:r>
            <a:r>
              <a:rPr lang="en-US" sz="2400" dirty="0" smtClean="0"/>
              <a:t>			</a:t>
            </a:r>
            <a:r>
              <a:rPr lang="en-US" sz="2000" dirty="0" smtClean="0"/>
              <a:t>Strings                                                                   </a:t>
            </a:r>
            <a:r>
              <a:rPr lang="en-US" sz="2000" b="1" dirty="0" smtClean="0">
                <a:solidFill>
                  <a:srgbClr val="2E8B57"/>
                </a:solidFill>
              </a:rPr>
              <a:t>No Change</a:t>
            </a:r>
          </a:p>
          <a:p>
            <a:pPr algn="l" rtl="0"/>
            <a:r>
              <a:rPr lang="en-US" sz="2300" b="1" dirty="0"/>
              <a:t>Other</a:t>
            </a:r>
            <a:r>
              <a:rPr lang="en-US" sz="2300" dirty="0"/>
              <a:t> </a:t>
            </a:r>
            <a:r>
              <a:rPr lang="en-US" sz="2300" b="1" dirty="0"/>
              <a:t>Name(s</a:t>
            </a:r>
            <a:r>
              <a:rPr lang="en-US" sz="2300" dirty="0" smtClean="0"/>
              <a:t>):</a:t>
            </a:r>
            <a:r>
              <a:rPr lang="en-US" sz="2400" dirty="0" smtClean="0"/>
              <a:t>			</a:t>
            </a:r>
            <a:r>
              <a:rPr lang="en-US" sz="2000" dirty="0" smtClean="0"/>
              <a:t>Strings                                                                   </a:t>
            </a:r>
            <a:r>
              <a:rPr lang="en-US" sz="2000" b="1" dirty="0" smtClean="0">
                <a:solidFill>
                  <a:srgbClr val="2E8B57"/>
                </a:solidFill>
              </a:rPr>
              <a:t>No Change</a:t>
            </a:r>
          </a:p>
          <a:p>
            <a:pPr algn="l" rtl="0"/>
            <a:r>
              <a:rPr lang="en-US" sz="2300" b="1" dirty="0" smtClean="0"/>
              <a:t>Diet</a:t>
            </a:r>
            <a:r>
              <a:rPr lang="en-US" sz="2300" dirty="0" smtClean="0"/>
              <a:t>:	</a:t>
            </a: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000" dirty="0" smtClean="0"/>
              <a:t>Omnivore, Herbivore, Carnivore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 smtClean="0"/>
              <a:t>Common</a:t>
            </a:r>
            <a:r>
              <a:rPr lang="en-US" sz="2300" dirty="0" smtClean="0"/>
              <a:t> </a:t>
            </a:r>
            <a:r>
              <a:rPr lang="en-US" sz="2300" b="1" dirty="0" smtClean="0"/>
              <a:t>Name</a:t>
            </a:r>
            <a:r>
              <a:rPr lang="he-IL" sz="2600" dirty="0" smtClean="0"/>
              <a:t>:</a:t>
            </a:r>
            <a:r>
              <a:rPr lang="en-US" sz="2600" dirty="0"/>
              <a:t>	</a:t>
            </a:r>
            <a:r>
              <a:rPr lang="en-US" sz="2400" dirty="0" smtClean="0"/>
              <a:t>		</a:t>
            </a:r>
            <a:r>
              <a:rPr lang="en-US" sz="2000" dirty="0" smtClean="0"/>
              <a:t>Strings                                                                   </a:t>
            </a:r>
            <a:r>
              <a:rPr lang="en-US" sz="2000" b="1" dirty="0" smtClean="0">
                <a:solidFill>
                  <a:srgbClr val="2E8B57"/>
                </a:solidFill>
              </a:rPr>
              <a:t>No Change</a:t>
            </a:r>
          </a:p>
          <a:p>
            <a:pPr algn="l" rtl="0"/>
            <a:r>
              <a:rPr lang="en-US" sz="2300" b="1" dirty="0" smtClean="0"/>
              <a:t>Color</a:t>
            </a:r>
            <a:r>
              <a:rPr lang="en-US" sz="2300" dirty="0" smtClean="0"/>
              <a:t>:		</a:t>
            </a:r>
            <a:r>
              <a:rPr lang="en-US" sz="2400" dirty="0" smtClean="0"/>
              <a:t>		</a:t>
            </a:r>
            <a:r>
              <a:rPr lang="en-US" sz="2000" dirty="0" smtClean="0"/>
              <a:t>562 Unique Strings (combinations)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/>
              <a:t>Skin</a:t>
            </a:r>
            <a:r>
              <a:rPr lang="en-US" sz="2300" dirty="0"/>
              <a:t> </a:t>
            </a:r>
            <a:r>
              <a:rPr lang="en-US" sz="2300" b="1" dirty="0" smtClean="0"/>
              <a:t>Type</a:t>
            </a:r>
            <a:r>
              <a:rPr lang="en-US" sz="2300" dirty="0" smtClean="0"/>
              <a:t>:</a:t>
            </a:r>
            <a:r>
              <a:rPr lang="en-US" sz="2400" dirty="0" smtClean="0"/>
              <a:t>			</a:t>
            </a:r>
            <a:r>
              <a:rPr lang="en-US" sz="2000" dirty="0" smtClean="0"/>
              <a:t>8 Unique Strings                            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 smtClean="0"/>
              <a:t>Lifespan</a:t>
            </a:r>
            <a:r>
              <a:rPr lang="en-US" sz="2300" dirty="0" smtClean="0"/>
              <a:t>:</a:t>
            </a: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000" dirty="0" smtClean="0"/>
              <a:t>Strings                                                                   </a:t>
            </a:r>
            <a:r>
              <a:rPr lang="en-US" sz="2000" b="1" dirty="0" smtClean="0">
                <a:solidFill>
                  <a:srgbClr val="C00000"/>
                </a:solidFill>
              </a:rPr>
              <a:t>Text Analyze</a:t>
            </a:r>
          </a:p>
          <a:p>
            <a:pPr algn="l" rtl="0"/>
            <a:r>
              <a:rPr lang="en-US" sz="2300" b="1" dirty="0" smtClean="0"/>
              <a:t>Type</a:t>
            </a:r>
            <a:r>
              <a:rPr lang="en-US" sz="2300" dirty="0" smtClean="0"/>
              <a:t>:	</a:t>
            </a:r>
            <a:r>
              <a:rPr lang="en-US" sz="2400" dirty="0" smtClean="0"/>
              <a:t>			</a:t>
            </a:r>
            <a:r>
              <a:rPr lang="en-US" sz="2000" dirty="0" smtClean="0"/>
              <a:t>101 Unique Strings                        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 smtClean="0"/>
              <a:t>Predators</a:t>
            </a: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000" dirty="0" smtClean="0"/>
              <a:t>Strings                                                                   </a:t>
            </a:r>
            <a:r>
              <a:rPr lang="en-US" sz="2000" b="1" dirty="0" smtClean="0">
                <a:solidFill>
                  <a:srgbClr val="C00000"/>
                </a:solidFill>
              </a:rPr>
              <a:t>Text Analyze</a:t>
            </a:r>
          </a:p>
          <a:p>
            <a:pPr algn="l" rtl="0"/>
            <a:r>
              <a:rPr lang="en-US" sz="2300" b="1" dirty="0" smtClean="0"/>
              <a:t>Conception</a:t>
            </a:r>
            <a:r>
              <a:rPr lang="en-US" sz="2300" dirty="0" smtClean="0"/>
              <a:t> </a:t>
            </a:r>
            <a:r>
              <a:rPr lang="en-US" sz="2300" b="1" dirty="0" smtClean="0"/>
              <a:t>Period</a:t>
            </a:r>
            <a:r>
              <a:rPr lang="en-US" sz="2300" dirty="0" smtClean="0"/>
              <a:t>:</a:t>
            </a:r>
            <a:r>
              <a:rPr lang="en-US" sz="2400" dirty="0" smtClean="0"/>
              <a:t>		</a:t>
            </a:r>
            <a:r>
              <a:rPr lang="en-US" sz="2000" dirty="0" smtClean="0"/>
              <a:t>Strings				</a:t>
            </a:r>
            <a:r>
              <a:rPr lang="en-US" sz="2000" b="1" dirty="0" smtClean="0">
                <a:solidFill>
                  <a:srgbClr val="C00000"/>
                </a:solidFill>
              </a:rPr>
              <a:t>Text Analyze</a:t>
            </a:r>
          </a:p>
          <a:p>
            <a:pPr algn="l" rtl="0"/>
            <a:r>
              <a:rPr lang="en-US" sz="2300" b="1" dirty="0" smtClean="0"/>
              <a:t>Locations</a:t>
            </a:r>
            <a:r>
              <a:rPr lang="en-US" sz="2300" dirty="0" smtClean="0"/>
              <a:t>:</a:t>
            </a:r>
            <a:r>
              <a:rPr lang="en-US" sz="2400" dirty="0" smtClean="0"/>
              <a:t>			</a:t>
            </a:r>
            <a:r>
              <a:rPr lang="en-US" sz="2000" dirty="0" smtClean="0"/>
              <a:t>Strings				</a:t>
            </a:r>
            <a:r>
              <a:rPr lang="en-US" sz="2000" b="1" dirty="0" smtClean="0">
                <a:solidFill>
                  <a:srgbClr val="C00000"/>
                </a:solidFill>
              </a:rPr>
              <a:t>Text Analyze &amp; Split</a:t>
            </a:r>
          </a:p>
          <a:p>
            <a:pPr algn="l" rtl="0"/>
            <a:r>
              <a:rPr lang="en-US" sz="2300" b="1" dirty="0" smtClean="0"/>
              <a:t>Threats</a:t>
            </a:r>
            <a:r>
              <a:rPr lang="en-US" sz="2300" dirty="0" smtClean="0"/>
              <a:t>:	</a:t>
            </a:r>
            <a:r>
              <a:rPr lang="en-US" sz="1600" dirty="0" smtClean="0"/>
              <a:t>		</a:t>
            </a:r>
            <a:r>
              <a:rPr lang="en-US" sz="2000" dirty="0" smtClean="0"/>
              <a:t>Strings				</a:t>
            </a:r>
            <a:r>
              <a:rPr lang="en-US" sz="2000" b="1" dirty="0" smtClean="0">
                <a:solidFill>
                  <a:srgbClr val="C00000"/>
                </a:solidFill>
              </a:rPr>
              <a:t>Text </a:t>
            </a:r>
            <a:r>
              <a:rPr lang="en-US" sz="2000" b="1" dirty="0">
                <a:solidFill>
                  <a:srgbClr val="C00000"/>
                </a:solidFill>
              </a:rPr>
              <a:t>Analyze &amp; Split</a:t>
            </a:r>
            <a:endParaRPr lang="en-US" sz="2000" b="1" dirty="0" smtClean="0">
              <a:solidFill>
                <a:srgbClr val="C00000"/>
              </a:solidFill>
            </a:endParaRPr>
          </a:p>
          <a:p>
            <a:pPr algn="l" rtl="0"/>
            <a:r>
              <a:rPr lang="en-US" sz="2300" b="1" dirty="0" smtClean="0"/>
              <a:t>Birth</a:t>
            </a:r>
            <a:r>
              <a:rPr lang="en-US" sz="2300" dirty="0" smtClean="0"/>
              <a:t> </a:t>
            </a:r>
            <a:r>
              <a:rPr lang="en-US" sz="2300" b="1" dirty="0" smtClean="0"/>
              <a:t>rate:</a:t>
            </a:r>
            <a:r>
              <a:rPr lang="en-US" sz="2300" dirty="0" smtClean="0"/>
              <a:t>	</a:t>
            </a:r>
            <a:r>
              <a:rPr lang="en-US" sz="1600" dirty="0" smtClean="0"/>
              <a:t>		</a:t>
            </a:r>
            <a:r>
              <a:rPr lang="en-US" sz="2000" dirty="0" smtClean="0"/>
              <a:t>Strings				</a:t>
            </a:r>
            <a:r>
              <a:rPr lang="en-US" sz="2000" b="1" dirty="0" smtClean="0">
                <a:solidFill>
                  <a:srgbClr val="C00000"/>
                </a:solidFill>
              </a:rPr>
              <a:t>Text Analyze</a:t>
            </a:r>
            <a:endParaRPr lang="he-IL" sz="2000" b="1" dirty="0">
              <a:solidFill>
                <a:srgbClr val="C00000"/>
              </a:solidFill>
            </a:endParaRPr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656145" y="-1966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The Merged Data Frame</a:t>
            </a:r>
          </a:p>
        </p:txBody>
      </p:sp>
      <p:sp>
        <p:nvSpPr>
          <p:cNvPr id="2" name="חץ ימינה 1"/>
          <p:cNvSpPr/>
          <p:nvPr/>
        </p:nvSpPr>
        <p:spPr>
          <a:xfrm>
            <a:off x="7680430" y="897485"/>
            <a:ext cx="311149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חץ ימינה 5"/>
          <p:cNvSpPr/>
          <p:nvPr/>
        </p:nvSpPr>
        <p:spPr>
          <a:xfrm>
            <a:off x="5845280" y="1221335"/>
            <a:ext cx="2146299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חץ ימינה 7"/>
          <p:cNvSpPr/>
          <p:nvPr/>
        </p:nvSpPr>
        <p:spPr>
          <a:xfrm>
            <a:off x="5908780" y="1545185"/>
            <a:ext cx="2082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חץ ימינה 8"/>
          <p:cNvSpPr/>
          <p:nvPr/>
        </p:nvSpPr>
        <p:spPr>
          <a:xfrm>
            <a:off x="6010380" y="1869035"/>
            <a:ext cx="19812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חץ ימינה 9"/>
          <p:cNvSpPr/>
          <p:nvPr/>
        </p:nvSpPr>
        <p:spPr>
          <a:xfrm>
            <a:off x="6010381" y="2193994"/>
            <a:ext cx="19812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חץ ימינה 10"/>
          <p:cNvSpPr/>
          <p:nvPr/>
        </p:nvSpPr>
        <p:spPr>
          <a:xfrm>
            <a:off x="5019780" y="2534780"/>
            <a:ext cx="2971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חץ ימינה 11"/>
          <p:cNvSpPr/>
          <p:nvPr/>
        </p:nvSpPr>
        <p:spPr>
          <a:xfrm>
            <a:off x="5019780" y="2858868"/>
            <a:ext cx="2971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חץ ימינה 12"/>
          <p:cNvSpPr/>
          <p:nvPr/>
        </p:nvSpPr>
        <p:spPr>
          <a:xfrm>
            <a:off x="7051780" y="3182956"/>
            <a:ext cx="939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חץ ימינה 13"/>
          <p:cNvSpPr/>
          <p:nvPr/>
        </p:nvSpPr>
        <p:spPr>
          <a:xfrm>
            <a:off x="5019780" y="3534056"/>
            <a:ext cx="2971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חץ ימינה 14"/>
          <p:cNvSpPr/>
          <p:nvPr/>
        </p:nvSpPr>
        <p:spPr>
          <a:xfrm>
            <a:off x="7344699" y="3866292"/>
            <a:ext cx="646881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חץ ימינה 15"/>
          <p:cNvSpPr/>
          <p:nvPr/>
        </p:nvSpPr>
        <p:spPr>
          <a:xfrm>
            <a:off x="5908780" y="4190322"/>
            <a:ext cx="2082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חץ ימינה 16"/>
          <p:cNvSpPr/>
          <p:nvPr/>
        </p:nvSpPr>
        <p:spPr>
          <a:xfrm>
            <a:off x="5019780" y="4540265"/>
            <a:ext cx="2971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חץ ימינה 17"/>
          <p:cNvSpPr/>
          <p:nvPr/>
        </p:nvSpPr>
        <p:spPr>
          <a:xfrm>
            <a:off x="6010380" y="4859936"/>
            <a:ext cx="1981199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חץ ימינה 18"/>
          <p:cNvSpPr/>
          <p:nvPr/>
        </p:nvSpPr>
        <p:spPr>
          <a:xfrm>
            <a:off x="5003904" y="5190364"/>
            <a:ext cx="2987675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חץ ימינה 19"/>
          <p:cNvSpPr/>
          <p:nvPr/>
        </p:nvSpPr>
        <p:spPr>
          <a:xfrm>
            <a:off x="5003905" y="5529550"/>
            <a:ext cx="2987674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חץ ימינה 20"/>
          <p:cNvSpPr/>
          <p:nvPr/>
        </p:nvSpPr>
        <p:spPr>
          <a:xfrm>
            <a:off x="5003905" y="5872742"/>
            <a:ext cx="2987674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חץ ימינה 21"/>
          <p:cNvSpPr/>
          <p:nvPr/>
        </p:nvSpPr>
        <p:spPr>
          <a:xfrm>
            <a:off x="5003905" y="6188153"/>
            <a:ext cx="2987674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חץ ימינה 22"/>
          <p:cNvSpPr/>
          <p:nvPr/>
        </p:nvSpPr>
        <p:spPr>
          <a:xfrm>
            <a:off x="5003905" y="6485061"/>
            <a:ext cx="2987674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8319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-1833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Missing Data</a:t>
            </a:r>
            <a:endParaRPr lang="he-IL" b="1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838200" y="1307228"/>
            <a:ext cx="11191875" cy="4351338"/>
          </a:xfrm>
        </p:spPr>
        <p:txBody>
          <a:bodyPr>
            <a:normAutofit fontScale="92500"/>
          </a:bodyPr>
          <a:lstStyle/>
          <a:p>
            <a:pPr marL="0" indent="0" algn="l">
              <a:buNone/>
            </a:pPr>
            <a:r>
              <a:rPr lang="en-GB" u="sng" dirty="0" smtClean="0"/>
              <a:t>Steps</a:t>
            </a:r>
            <a:r>
              <a:rPr lang="en-GB" dirty="0" smtClean="0"/>
              <a:t>:</a:t>
            </a:r>
            <a:endParaRPr lang="en-US" dirty="0" smtClean="0"/>
          </a:p>
          <a:p>
            <a:pPr marL="514350" indent="-514350" algn="l" rtl="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 smtClean="0"/>
              <a:t>Dropping</a:t>
            </a:r>
            <a:r>
              <a:rPr lang="en-US" sz="2400" dirty="0" smtClean="0"/>
              <a:t> columns with a threshold of missing data.</a:t>
            </a:r>
          </a:p>
          <a:p>
            <a:pPr marL="514350" indent="-514350" algn="l" rtl="0">
              <a:lnSpc>
                <a:spcPct val="150000"/>
              </a:lnSpc>
              <a:buFont typeface="+mj-lt"/>
              <a:buAutoNum type="arabicPeriod"/>
            </a:pPr>
            <a:endParaRPr lang="en-US" sz="800" dirty="0" smtClean="0"/>
          </a:p>
          <a:p>
            <a:pPr marL="514350" indent="-514350" algn="l" rtl="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 smtClean="0"/>
              <a:t>Manually Dropping</a:t>
            </a:r>
            <a:r>
              <a:rPr lang="en-US" sz="2400" dirty="0" smtClean="0"/>
              <a:t> data-problematic\none-relevant columns.</a:t>
            </a:r>
          </a:p>
          <a:p>
            <a:pPr marL="514350" indent="-514350" algn="l" rtl="0">
              <a:lnSpc>
                <a:spcPct val="150000"/>
              </a:lnSpc>
              <a:buFont typeface="+mj-lt"/>
              <a:buAutoNum type="arabicPeriod"/>
            </a:pPr>
            <a:endParaRPr lang="en-US" sz="900" dirty="0" smtClean="0"/>
          </a:p>
          <a:p>
            <a:pPr marL="514350" indent="-514350" algn="l" rtl="0">
              <a:buFont typeface="+mj-lt"/>
              <a:buAutoNum type="arabicPeriod"/>
            </a:pPr>
            <a:r>
              <a:rPr lang="en-US" sz="2400" b="1" dirty="0" smtClean="0"/>
              <a:t>Dividing</a:t>
            </a:r>
            <a:r>
              <a:rPr lang="en-US" sz="2400" dirty="0" smtClean="0"/>
              <a:t> the Data Frame by the </a:t>
            </a:r>
            <a:r>
              <a:rPr lang="en-US" b="1" dirty="0"/>
              <a:t>“</a:t>
            </a:r>
            <a:r>
              <a:rPr lang="en-US" b="1" dirty="0" smtClean="0"/>
              <a:t>Class”</a:t>
            </a:r>
            <a:r>
              <a:rPr lang="en-US" sz="2400" dirty="0" smtClean="0"/>
              <a:t> property and further splitting by the </a:t>
            </a:r>
            <a:r>
              <a:rPr lang="en-US" b="1" dirty="0"/>
              <a:t>“Order</a:t>
            </a:r>
            <a:r>
              <a:rPr lang="en-US" b="1" dirty="0" smtClean="0"/>
              <a:t>” </a:t>
            </a:r>
            <a:r>
              <a:rPr lang="en-US" sz="2400" dirty="0" smtClean="0"/>
              <a:t>property to a single DF in a loop.								   In each loop we filled the missing data of the most frequent element and merged the specific </a:t>
            </a:r>
            <a:r>
              <a:rPr lang="en-US" b="1" dirty="0"/>
              <a:t>“Order</a:t>
            </a:r>
            <a:r>
              <a:rPr lang="en-US" b="1" dirty="0" smtClean="0"/>
              <a:t>”</a:t>
            </a:r>
            <a:r>
              <a:rPr lang="en-US" sz="2400" dirty="0" smtClean="0"/>
              <a:t> DF to create a new and full DF.</a:t>
            </a:r>
          </a:p>
          <a:p>
            <a:pPr marL="0" indent="0" algn="l" rtl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After handling missing data by </a:t>
            </a:r>
            <a:r>
              <a:rPr lang="en-US" b="1" dirty="0"/>
              <a:t>“Order</a:t>
            </a:r>
            <a:r>
              <a:rPr lang="en-US" b="1" dirty="0" smtClean="0"/>
              <a:t>”</a:t>
            </a:r>
            <a:r>
              <a:rPr lang="en-US" sz="2400" dirty="0" smtClean="0"/>
              <a:t> we did the same by </a:t>
            </a:r>
            <a:r>
              <a:rPr lang="en-US" b="1" dirty="0"/>
              <a:t>“Class” </a:t>
            </a:r>
            <a:r>
              <a:rPr lang="en-US" sz="2400" dirty="0" smtClean="0"/>
              <a:t>(the outer loop).</a:t>
            </a:r>
          </a:p>
          <a:p>
            <a:pPr marL="514350" indent="-514350" algn="l" rtl="0">
              <a:buFont typeface="+mj-lt"/>
              <a:buAutoNum type="arabicPeriod"/>
            </a:pPr>
            <a:endParaRPr lang="en-US" dirty="0" smtClean="0"/>
          </a:p>
          <a:p>
            <a:pPr marL="0" indent="0" algn="l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6666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723900" y="369674"/>
            <a:ext cx="10744200" cy="5471753"/>
          </a:xfrm>
        </p:spPr>
        <p:txBody>
          <a:bodyPr>
            <a:normAutofit fontScale="92500"/>
          </a:bodyPr>
          <a:lstStyle/>
          <a:p>
            <a:pPr marL="0" indent="0" algn="l">
              <a:buNone/>
            </a:pPr>
            <a:endParaRPr lang="en-US" u="sng" dirty="0" smtClean="0"/>
          </a:p>
          <a:p>
            <a:pPr marL="0" indent="0" algn="l">
              <a:buNone/>
            </a:pPr>
            <a:r>
              <a:rPr lang="en-US" u="sng" dirty="0" smtClean="0"/>
              <a:t>Text</a:t>
            </a:r>
            <a:r>
              <a:rPr lang="en-US" dirty="0" smtClean="0"/>
              <a:t>:</a:t>
            </a:r>
            <a:endParaRPr lang="he-IL" u="sng" dirty="0"/>
          </a:p>
          <a:p>
            <a:pPr marL="0" indent="0" algn="l">
              <a:buNone/>
            </a:pPr>
            <a:r>
              <a:rPr lang="en-US" sz="2200" dirty="0" smtClean="0"/>
              <a:t>Some properties of the data frame were a whole text of strings which was needed specific handling.</a:t>
            </a:r>
          </a:p>
          <a:p>
            <a:pPr marL="0" indent="0" algn="l">
              <a:buNone/>
            </a:pPr>
            <a:r>
              <a:rPr lang="en-US" sz="2200" dirty="0" smtClean="0"/>
              <a:t>Each element(text) in the property column could have </a:t>
            </a:r>
            <a:r>
              <a:rPr lang="en-GB" sz="2200" dirty="0" smtClean="0"/>
              <a:t>connected words and</a:t>
            </a:r>
            <a:r>
              <a:rPr lang="en-US" sz="2200" dirty="0" smtClean="0"/>
              <a:t> include 2 or more values</a:t>
            </a:r>
            <a:r>
              <a:rPr lang="en-GB" sz="2200" dirty="0" smtClean="0"/>
              <a:t>.</a:t>
            </a:r>
          </a:p>
          <a:p>
            <a:pPr marL="0" indent="0" algn="l">
              <a:buNone/>
            </a:pPr>
            <a:endParaRPr lang="en-US" sz="100" dirty="0" smtClean="0"/>
          </a:p>
          <a:p>
            <a:pPr marL="0" indent="0" algn="l" rtl="0">
              <a:buNone/>
            </a:pPr>
            <a:r>
              <a:rPr lang="en-US" sz="2200" dirty="0" smtClean="0"/>
              <a:t>For each property we created a list of words/connected-letters to search for a specific value,</a:t>
            </a:r>
          </a:p>
          <a:p>
            <a:pPr marL="0" indent="0" algn="l" rtl="0">
              <a:buNone/>
            </a:pPr>
            <a:r>
              <a:rPr lang="en-US" sz="2200" dirty="0" smtClean="0"/>
              <a:t>looping in each text and checking if there is a string from the list </a:t>
            </a:r>
            <a:r>
              <a:rPr lang="en-US" sz="3000" b="1" dirty="0" smtClean="0"/>
              <a:t>in</a:t>
            </a:r>
            <a:r>
              <a:rPr lang="en-US" sz="2200" dirty="0" smtClean="0"/>
              <a:t> the text.</a:t>
            </a:r>
          </a:p>
          <a:p>
            <a:pPr algn="l" rtl="0"/>
            <a:r>
              <a:rPr lang="en-US" sz="2400" b="1" dirty="0" smtClean="0"/>
              <a:t>“Predators”</a:t>
            </a:r>
            <a:r>
              <a:rPr lang="en-US" sz="2400" dirty="0" smtClean="0"/>
              <a:t> – Changed to sum of predators.</a:t>
            </a:r>
            <a:endParaRPr lang="he-IL" sz="2400" dirty="0" smtClean="0"/>
          </a:p>
          <a:p>
            <a:pPr algn="l" rtl="0"/>
            <a:r>
              <a:rPr lang="en-US" sz="2400" b="1" dirty="0" smtClean="0"/>
              <a:t>"Locations”</a:t>
            </a:r>
            <a:r>
              <a:rPr lang="en-US" sz="2400" dirty="0" smtClean="0"/>
              <a:t> – Divided to columns by Continent and sum of locations.</a:t>
            </a:r>
            <a:endParaRPr lang="he-IL" sz="2400" dirty="0" smtClean="0"/>
          </a:p>
          <a:p>
            <a:pPr algn="l" rtl="0"/>
            <a:r>
              <a:rPr lang="en-US" sz="2400" b="1" dirty="0" smtClean="0"/>
              <a:t>"Threats”</a:t>
            </a:r>
            <a:r>
              <a:rPr lang="en-US" sz="2400" dirty="0" smtClean="0"/>
              <a:t> </a:t>
            </a:r>
            <a:r>
              <a:rPr lang="en-US" sz="2400" dirty="0"/>
              <a:t>–</a:t>
            </a:r>
            <a:r>
              <a:rPr lang="en-US" sz="2400" dirty="0" smtClean="0"/>
              <a:t> </a:t>
            </a:r>
            <a:r>
              <a:rPr lang="en-US" sz="2400" dirty="0"/>
              <a:t>Divided to columns by </a:t>
            </a:r>
            <a:r>
              <a:rPr lang="en-US" sz="2400" dirty="0" smtClean="0"/>
              <a:t>specific Threat and sum of threats.</a:t>
            </a:r>
          </a:p>
          <a:p>
            <a:pPr algn="l" rtl="0"/>
            <a:r>
              <a:rPr lang="en-US" sz="2400" b="1" dirty="0" smtClean="0"/>
              <a:t>“Lifespan”</a:t>
            </a:r>
            <a:r>
              <a:rPr lang="en-US" sz="2400" dirty="0" smtClean="0"/>
              <a:t>, “</a:t>
            </a:r>
            <a:r>
              <a:rPr lang="en-US" sz="2400" b="1" dirty="0" smtClean="0"/>
              <a:t>Birth</a:t>
            </a:r>
            <a:r>
              <a:rPr lang="en-US" sz="2400" dirty="0" smtClean="0"/>
              <a:t> </a:t>
            </a:r>
            <a:r>
              <a:rPr lang="en-US" sz="2400" b="1" dirty="0" smtClean="0"/>
              <a:t>rate”</a:t>
            </a:r>
            <a:r>
              <a:rPr lang="en-US" sz="2400" dirty="0" smtClean="0"/>
              <a:t> &amp; “</a:t>
            </a:r>
            <a:r>
              <a:rPr lang="en-US" sz="2400" b="1" dirty="0" smtClean="0"/>
              <a:t>Conception</a:t>
            </a:r>
            <a:r>
              <a:rPr lang="en-US" sz="2400" dirty="0" smtClean="0"/>
              <a:t> </a:t>
            </a:r>
            <a:r>
              <a:rPr lang="en-US" sz="2400" b="1" dirty="0" smtClean="0"/>
              <a:t>Period”</a:t>
            </a:r>
            <a:r>
              <a:rPr lang="en-US" sz="2400" dirty="0" smtClean="0"/>
              <a:t> – Changed the string value into an integer.</a:t>
            </a:r>
          </a:p>
          <a:p>
            <a:pPr algn="l" rtl="0"/>
            <a:r>
              <a:rPr lang="en-US" sz="2400" b="1" dirty="0" smtClean="0"/>
              <a:t>“Skin type” </a:t>
            </a:r>
            <a:r>
              <a:rPr lang="en-US" sz="2400" dirty="0" smtClean="0"/>
              <a:t>– Replaced strings with the same meaning to a single string.</a:t>
            </a:r>
          </a:p>
          <a:p>
            <a:pPr algn="l" rtl="0"/>
            <a:endParaRPr lang="he-IL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כותרת 1"/>
          <p:cNvSpPr>
            <a:spLocks noGrp="1"/>
          </p:cNvSpPr>
          <p:nvPr>
            <p:ph type="title"/>
          </p:nvPr>
        </p:nvSpPr>
        <p:spPr>
          <a:xfrm>
            <a:off x="2895599" y="0"/>
            <a:ext cx="5686425" cy="1325563"/>
          </a:xfrm>
        </p:spPr>
        <p:txBody>
          <a:bodyPr/>
          <a:lstStyle/>
          <a:p>
            <a:pPr algn="ctr"/>
            <a:r>
              <a:rPr lang="en-US" b="1" dirty="0" smtClean="0"/>
              <a:t>Data Conversions</a:t>
            </a:r>
            <a:endParaRPr lang="he-IL" b="1" dirty="0"/>
          </a:p>
        </p:txBody>
      </p:sp>
      <p:sp>
        <p:nvSpPr>
          <p:cNvPr id="8" name="מציין מיקום תוכן 2"/>
          <p:cNvSpPr txBox="1">
            <a:spLocks/>
          </p:cNvSpPr>
          <p:nvPr/>
        </p:nvSpPr>
        <p:spPr>
          <a:xfrm>
            <a:off x="723900" y="4985176"/>
            <a:ext cx="10744200" cy="1712501"/>
          </a:xfrm>
          <a:prstGeom prst="rect">
            <a:avLst/>
          </a:prstGeom>
        </p:spPr>
        <p:txBody>
          <a:bodyPr vert="horz" lIns="91440" tIns="45720" rIns="91440" bIns="45720" rtlCol="1">
            <a:normAutofit lnSpcReduction="1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 panose="020B0604020202020204" pitchFamily="34" charset="0"/>
              <a:buNone/>
            </a:pPr>
            <a:endParaRPr lang="en-US" u="sng" dirty="0" smtClean="0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2400" u="sng" dirty="0" smtClean="0"/>
              <a:t>Categorical</a:t>
            </a:r>
            <a:r>
              <a:rPr lang="en-US" dirty="0" smtClean="0"/>
              <a:t>:</a:t>
            </a:r>
            <a:endParaRPr lang="he-IL" u="sng" dirty="0" smtClean="0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2000" dirty="0" smtClean="0"/>
              <a:t>Columns with unique and limited elements were converted to </a:t>
            </a:r>
            <a:r>
              <a:rPr lang="en-US" sz="2000" b="1" dirty="0" smtClean="0"/>
              <a:t>numeric labels</a:t>
            </a:r>
            <a:r>
              <a:rPr lang="en-US" sz="2000" dirty="0" smtClean="0"/>
              <a:t>:                   </a:t>
            </a:r>
          </a:p>
          <a:p>
            <a:pPr marL="0" indent="0" algn="l">
              <a:buNone/>
            </a:pPr>
            <a:r>
              <a:rPr lang="en-US" sz="2000" b="1" dirty="0" smtClean="0"/>
              <a:t>“</a:t>
            </a:r>
            <a:r>
              <a:rPr lang="en-US" sz="2000" b="1" dirty="0" smtClean="0"/>
              <a:t>Type”, “Skin Type”, “Color”, “Family”, “Order”, “Class” and “Phylum”.</a:t>
            </a:r>
            <a:endParaRPr lang="en-US" sz="2000" dirty="0" smtClean="0"/>
          </a:p>
          <a:p>
            <a:pPr algn="l" rtl="0"/>
            <a:endParaRPr lang="he-IL" dirty="0"/>
          </a:p>
        </p:txBody>
      </p:sp>
      <p:sp>
        <p:nvSpPr>
          <p:cNvPr id="2" name="TextBox 1"/>
          <p:cNvSpPr txBox="1"/>
          <p:nvPr/>
        </p:nvSpPr>
        <p:spPr>
          <a:xfrm>
            <a:off x="9478108" y="5641714"/>
            <a:ext cx="2713827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u="sng" dirty="0" smtClean="0"/>
              <a:t>The Finished DF</a:t>
            </a:r>
            <a:endParaRPr lang="en-US" u="sng" dirty="0"/>
          </a:p>
          <a:p>
            <a:r>
              <a:rPr lang="en-US" sz="1600" dirty="0"/>
              <a:t>[</a:t>
            </a:r>
            <a:r>
              <a:rPr lang="en-US" sz="1600" dirty="0" smtClean="0"/>
              <a:t>1739 rows of Spices in total]</a:t>
            </a:r>
          </a:p>
          <a:p>
            <a:r>
              <a:rPr lang="en-US" sz="1600" dirty="0" smtClean="0"/>
              <a:t>[34 column properties]</a:t>
            </a:r>
          </a:p>
          <a:p>
            <a:r>
              <a:rPr lang="en-US" sz="1600" dirty="0" smtClean="0"/>
              <a:t>[59,126 values]</a:t>
            </a:r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3574010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4028</TotalTime>
  <Words>985</Words>
  <Application>Microsoft Office PowerPoint</Application>
  <PresentationFormat>מסך רחב</PresentationFormat>
  <Paragraphs>162</Paragraphs>
  <Slides>22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Wingdings</vt:lpstr>
      <vt:lpstr>ערכת נושא Office</vt:lpstr>
      <vt:lpstr>Data Science Project</vt:lpstr>
      <vt:lpstr>מצגת של PowerPoint</vt:lpstr>
      <vt:lpstr>מצגת של PowerPoint</vt:lpstr>
      <vt:lpstr>Crawling and Scraping</vt:lpstr>
      <vt:lpstr>מצגת של PowerPoint</vt:lpstr>
      <vt:lpstr>מצגת של PowerPoint</vt:lpstr>
      <vt:lpstr>מצגת של PowerPoint</vt:lpstr>
      <vt:lpstr>Missing Data</vt:lpstr>
      <vt:lpstr>Data Conversions</vt:lpstr>
      <vt:lpstr>מצגת של PowerPoint</vt:lpstr>
      <vt:lpstr>Getting To Know The Species</vt:lpstr>
      <vt:lpstr>Getting To Know The Species</vt:lpstr>
      <vt:lpstr>Extinct Species Distribution By Threat </vt:lpstr>
      <vt:lpstr>Species Distribution By Threat </vt:lpstr>
      <vt:lpstr>Species Distribution By Number Of Threat </vt:lpstr>
      <vt:lpstr>Extinct Species Distribution By Locations </vt:lpstr>
      <vt:lpstr>Species Distribution By Location</vt:lpstr>
      <vt:lpstr>Species Distribution By Birth Rate</vt:lpstr>
      <vt:lpstr>מצגת של PowerPoint</vt:lpstr>
      <vt:lpstr>מצגת של PowerPoint</vt:lpstr>
      <vt:lpstr>מצגת של PowerPoint</vt:lpstr>
      <vt:lpstr>מצגת של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נוי בנבנישתי</dc:creator>
  <cp:lastModifiedBy>נוי בנבנישתי</cp:lastModifiedBy>
  <cp:revision>155</cp:revision>
  <dcterms:created xsi:type="dcterms:W3CDTF">2022-01-22T14:29:16Z</dcterms:created>
  <dcterms:modified xsi:type="dcterms:W3CDTF">2022-01-31T08:59:57Z</dcterms:modified>
</cp:coreProperties>
</file>